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330" r:id="rId2"/>
    <p:sldId id="312" r:id="rId3"/>
    <p:sldId id="324" r:id="rId4"/>
    <p:sldId id="290" r:id="rId5"/>
    <p:sldId id="333" r:id="rId6"/>
    <p:sldId id="340" r:id="rId7"/>
    <p:sldId id="311" r:id="rId8"/>
    <p:sldId id="313" r:id="rId9"/>
    <p:sldId id="331" r:id="rId10"/>
    <p:sldId id="286" r:id="rId11"/>
    <p:sldId id="295" r:id="rId12"/>
    <p:sldId id="296" r:id="rId13"/>
    <p:sldId id="297" r:id="rId14"/>
    <p:sldId id="332" r:id="rId15"/>
    <p:sldId id="309" r:id="rId16"/>
    <p:sldId id="329" r:id="rId17"/>
    <p:sldId id="338" r:id="rId18"/>
    <p:sldId id="336" r:id="rId19"/>
    <p:sldId id="337" r:id="rId20"/>
    <p:sldId id="339" r:id="rId21"/>
    <p:sldId id="308" r:id="rId22"/>
    <p:sldId id="316" r:id="rId23"/>
    <p:sldId id="325" r:id="rId24"/>
    <p:sldId id="317" r:id="rId25"/>
    <p:sldId id="318" r:id="rId26"/>
    <p:sldId id="319" r:id="rId27"/>
    <p:sldId id="320" r:id="rId28"/>
    <p:sldId id="323" r:id="rId29"/>
    <p:sldId id="327" r:id="rId30"/>
    <p:sldId id="328" r:id="rId31"/>
    <p:sldId id="326" r:id="rId32"/>
    <p:sldId id="292" r:id="rId33"/>
    <p:sldId id="335" r:id="rId34"/>
  </p:sldIdLst>
  <p:sldSz cx="9144000" cy="6858000" type="screen4x3"/>
  <p:notesSz cx="6858000" cy="9144000"/>
  <p:defaultTextStyle>
    <a:defPPr>
      <a:defRPr lang="de-DE"/>
    </a:defPPr>
    <a:lvl1pPr algn="l" rtl="0" fontAlgn="base">
      <a:spcBef>
        <a:spcPct val="0"/>
      </a:spcBef>
      <a:spcAft>
        <a:spcPct val="0"/>
      </a:spcAft>
      <a:defRPr sz="20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0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0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0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0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0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0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0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0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1531">
          <p15:clr>
            <a:srgbClr val="A4A3A4"/>
          </p15:clr>
        </p15:guide>
        <p15:guide id="2" orient="horz" pos="1706">
          <p15:clr>
            <a:srgbClr val="A4A3A4"/>
          </p15:clr>
        </p15:guide>
        <p15:guide id="3" pos="111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FF3300"/>
    <a:srgbClr val="FFFFFF"/>
    <a:srgbClr val="000000"/>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631"/>
  </p:normalViewPr>
  <p:slideViewPr>
    <p:cSldViewPr>
      <p:cViewPr varScale="1">
        <p:scale>
          <a:sx n="97" d="100"/>
          <a:sy n="97" d="100"/>
        </p:scale>
        <p:origin x="1808" y="184"/>
      </p:cViewPr>
      <p:guideLst>
        <p:guide orient="horz" pos="1531"/>
        <p:guide orient="horz" pos="1706"/>
        <p:guide pos="111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mn-cs"/>
              </a:defRPr>
            </a:lvl1pPr>
          </a:lstStyle>
          <a:p>
            <a:pPr>
              <a:defRPr/>
            </a:pPr>
            <a:endParaRPr lang="de-DE"/>
          </a:p>
        </p:txBody>
      </p:sp>
      <p:sp>
        <p:nvSpPr>
          <p:cNvPr id="3584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mn-cs"/>
              </a:defRPr>
            </a:lvl1pPr>
          </a:lstStyle>
          <a:p>
            <a:pPr>
              <a:defRPr/>
            </a:pPr>
            <a:endParaRPr lang="de-DE"/>
          </a:p>
        </p:txBody>
      </p:sp>
      <p:sp>
        <p:nvSpPr>
          <p:cNvPr id="3584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mn-cs"/>
              </a:defRPr>
            </a:lvl1pPr>
          </a:lstStyle>
          <a:p>
            <a:pPr>
              <a:defRPr/>
            </a:pPr>
            <a:endParaRPr lang="de-DE"/>
          </a:p>
        </p:txBody>
      </p:sp>
      <p:sp>
        <p:nvSpPr>
          <p:cNvPr id="3584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802FCE3-B906-48CC-AF18-C6D540FEDFFB}" type="slidenum">
              <a:rPr lang="de-DE" altLang="de-DE"/>
              <a:pPr/>
              <a:t>‹Nr.›</a:t>
            </a:fld>
            <a:endParaRPr lang="de-DE" altLang="de-DE"/>
          </a:p>
        </p:txBody>
      </p:sp>
    </p:spTree>
    <p:extLst>
      <p:ext uri="{BB962C8B-B14F-4D97-AF65-F5344CB8AC3E}">
        <p14:creationId xmlns:p14="http://schemas.microsoft.com/office/powerpoint/2010/main" val="1248151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mn-cs"/>
              </a:defRPr>
            </a:lvl1pPr>
          </a:lstStyle>
          <a:p>
            <a:pPr>
              <a:defRPr/>
            </a:pPr>
            <a:endParaRPr lang="de-DE"/>
          </a:p>
        </p:txBody>
      </p:sp>
      <p:sp>
        <p:nvSpPr>
          <p:cNvPr id="3891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mn-cs"/>
              </a:defRPr>
            </a:lvl1pPr>
          </a:lstStyle>
          <a:p>
            <a:pPr>
              <a:defRPr/>
            </a:pPr>
            <a:endParaRPr lang="de-DE"/>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3891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3891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mn-cs"/>
              </a:defRPr>
            </a:lvl1pPr>
          </a:lstStyle>
          <a:p>
            <a:pPr>
              <a:defRPr/>
            </a:pPr>
            <a:endParaRPr lang="de-DE"/>
          </a:p>
        </p:txBody>
      </p:sp>
      <p:sp>
        <p:nvSpPr>
          <p:cNvPr id="3891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fld id="{C84A8C13-99F8-48DA-9BE2-F86238C02B71}" type="slidenum">
              <a:rPr lang="de-DE" altLang="de-DE"/>
              <a:pPr/>
              <a:t>‹Nr.›</a:t>
            </a:fld>
            <a:endParaRPr lang="de-DE" altLang="de-DE"/>
          </a:p>
        </p:txBody>
      </p:sp>
    </p:spTree>
    <p:extLst>
      <p:ext uri="{BB962C8B-B14F-4D97-AF65-F5344CB8AC3E}">
        <p14:creationId xmlns:p14="http://schemas.microsoft.com/office/powerpoint/2010/main" val="24916769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2FEBCA9-C18E-43DC-93AE-12CA28871317}" type="slidenum">
              <a:rPr lang="de-DE" altLang="de-DE" sz="1200"/>
              <a:pPr eaLnBrk="1" hangingPunct="1"/>
              <a:t>1</a:t>
            </a:fld>
            <a:endParaRPr lang="de-DE" altLang="de-DE" sz="1200"/>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pPr eaLnBrk="1" hangingPunct="1">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5DC8E352-9FE8-4ECC-9FB4-0819C0CA16AD}" type="slidenum">
              <a:rPr lang="de-DE" altLang="de-DE" sz="1200"/>
              <a:pPr eaLnBrk="1" hangingPunct="1"/>
              <a:t>10</a:t>
            </a:fld>
            <a:endParaRPr lang="de-DE" altLang="de-DE" sz="1200"/>
          </a:p>
        </p:txBody>
      </p:sp>
      <p:sp>
        <p:nvSpPr>
          <p:cNvPr id="73730"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73731"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16EE3516-D7E7-4AB4-8BAF-DA07E91F545E}" type="slidenum">
              <a:rPr lang="de-DE" altLang="de-DE" sz="1200"/>
              <a:pPr eaLnBrk="1" hangingPunct="1"/>
              <a:t>11</a:t>
            </a:fld>
            <a:endParaRPr lang="de-DE" altLang="de-DE" sz="1200"/>
          </a:p>
        </p:txBody>
      </p:sp>
      <p:sp>
        <p:nvSpPr>
          <p:cNvPr id="235522"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35523"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1F419185-81FD-49C6-B66E-D168980F86E8}" type="slidenum">
              <a:rPr lang="de-DE" altLang="de-DE" sz="1200"/>
              <a:pPr eaLnBrk="1" hangingPunct="1"/>
              <a:t>12</a:t>
            </a:fld>
            <a:endParaRPr lang="de-DE" altLang="de-DE" sz="1200"/>
          </a:p>
        </p:txBody>
      </p:sp>
      <p:sp>
        <p:nvSpPr>
          <p:cNvPr id="237570"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37571"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BCBC97D-1928-4320-BB32-1342CF706CBA}" type="slidenum">
              <a:rPr lang="de-DE" altLang="de-DE" sz="1200"/>
              <a:pPr eaLnBrk="1" hangingPunct="1"/>
              <a:t>13</a:t>
            </a:fld>
            <a:endParaRPr lang="de-DE" altLang="de-DE" sz="1200"/>
          </a:p>
        </p:txBody>
      </p:sp>
      <p:sp>
        <p:nvSpPr>
          <p:cNvPr id="239618"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39619"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65E3C80C-B8C9-4387-85C6-BA0AFB3B0950}" type="slidenum">
              <a:rPr lang="de-DE" altLang="de-DE" sz="1200"/>
              <a:pPr eaLnBrk="1" hangingPunct="1"/>
              <a:t>14</a:t>
            </a:fld>
            <a:endParaRPr lang="de-DE" altLang="de-DE" sz="1200"/>
          </a:p>
        </p:txBody>
      </p:sp>
      <p:sp>
        <p:nvSpPr>
          <p:cNvPr id="88066" name="Rectangle 2"/>
          <p:cNvSpPr>
            <a:spLocks noGrp="1" noRot="1" noChangeAspect="1" noChangeArrowheads="1"/>
          </p:cNvSpPr>
          <p:nvPr>
            <p:ph type="sldImg"/>
          </p:nvPr>
        </p:nvSpPr>
        <p:spPr>
          <a:solidFill>
            <a:srgbClr val="FFFFFF"/>
          </a:solidFill>
          <a:ln/>
        </p:spPr>
      </p:sp>
      <p:sp>
        <p:nvSpPr>
          <p:cNvPr id="8806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EE93F26D-5AFB-4DEA-8A5B-A74608055766}" type="slidenum">
              <a:rPr lang="de-DE" altLang="de-DE" sz="1200"/>
              <a:pPr eaLnBrk="1" hangingPunct="1"/>
              <a:t>15</a:t>
            </a:fld>
            <a:endParaRPr lang="de-DE" altLang="de-DE" sz="1200"/>
          </a:p>
        </p:txBody>
      </p:sp>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algn="r" eaLnBrk="1" hangingPunct="1"/>
            <a:fld id="{164209F0-EB71-4DE9-A594-BCB2F2F0963D}" type="slidenum">
              <a:rPr lang="de-DE" altLang="de-DE" sz="1200"/>
              <a:pPr algn="r" eaLnBrk="1" hangingPunct="1"/>
              <a:t>15</a:t>
            </a:fld>
            <a:endParaRPr lang="de-DE" altLang="de-DE" sz="1200"/>
          </a:p>
        </p:txBody>
      </p:sp>
      <p:sp>
        <p:nvSpPr>
          <p:cNvPr id="268291" name="Rectangle 2"/>
          <p:cNvSpPr>
            <a:spLocks noGrp="1" noRot="1" noChangeAspect="1" noChangeArrowheads="1" noTextEdit="1"/>
          </p:cNvSpPr>
          <p:nvPr>
            <p:ph type="sldImg"/>
          </p:nvPr>
        </p:nvSpPr>
        <p:spPr>
          <a:solidFill>
            <a:srgbClr val="FFFFFF"/>
          </a:solidFill>
          <a:ln/>
        </p:spPr>
      </p:sp>
      <p:sp>
        <p:nvSpPr>
          <p:cNvPr id="268292"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BC86002-9799-4883-B0F1-5BFADCADE734}" type="slidenum">
              <a:rPr lang="de-DE" altLang="de-DE" sz="1200"/>
              <a:pPr eaLnBrk="1" hangingPunct="1"/>
              <a:t>16</a:t>
            </a:fld>
            <a:endParaRPr lang="de-DE" altLang="de-DE" sz="1200"/>
          </a:p>
        </p:txBody>
      </p:sp>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algn="r" eaLnBrk="1" hangingPunct="1"/>
            <a:fld id="{9D03F008-8EF9-4897-941F-4BD3346826F6}" type="slidenum">
              <a:rPr lang="de-DE" altLang="de-DE" sz="1200"/>
              <a:pPr algn="r" eaLnBrk="1" hangingPunct="1"/>
              <a:t>16</a:t>
            </a:fld>
            <a:endParaRPr lang="de-DE" altLang="de-DE" sz="1200"/>
          </a:p>
        </p:txBody>
      </p:sp>
      <p:sp>
        <p:nvSpPr>
          <p:cNvPr id="268291" name="Rectangle 2"/>
          <p:cNvSpPr>
            <a:spLocks noGrp="1" noRot="1" noChangeAspect="1" noChangeArrowheads="1" noTextEdit="1"/>
          </p:cNvSpPr>
          <p:nvPr>
            <p:ph type="sldImg"/>
          </p:nvPr>
        </p:nvSpPr>
        <p:spPr>
          <a:solidFill>
            <a:srgbClr val="FFFFFF"/>
          </a:solidFill>
          <a:ln/>
        </p:spPr>
      </p:sp>
      <p:sp>
        <p:nvSpPr>
          <p:cNvPr id="268292"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4389788-C406-40E2-B4B1-A0915B9B1D07}" type="slidenum">
              <a:rPr lang="de-DE" altLang="de-DE" sz="1200"/>
              <a:pPr eaLnBrk="1" hangingPunct="1"/>
              <a:t>17</a:t>
            </a:fld>
            <a:endParaRPr lang="de-DE" altLang="de-DE" sz="1200"/>
          </a:p>
        </p:txBody>
      </p:sp>
      <p:sp>
        <p:nvSpPr>
          <p:cNvPr id="105474"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defTabSz="457141" eaLnBrk="1" hangingPunct="1">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C430C1CA-F9BF-4121-B88D-1DD019EAC6CF}" type="slidenum">
              <a:rPr lang="de-DE" altLang="de-DE" sz="1200"/>
              <a:pPr eaLnBrk="1" hangingPunct="1"/>
              <a:t>18</a:t>
            </a:fld>
            <a:endParaRPr lang="de-DE" altLang="de-DE" sz="1200"/>
          </a:p>
        </p:txBody>
      </p:sp>
      <p:sp>
        <p:nvSpPr>
          <p:cNvPr id="107522"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defTabSz="457141" eaLnBrk="1" hangingPunct="1">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495B71C7-177D-4AEC-A763-992F10FB59B6}" type="slidenum">
              <a:rPr lang="de-DE" altLang="de-DE" sz="1200"/>
              <a:pPr eaLnBrk="1" hangingPunct="1"/>
              <a:t>19</a:t>
            </a:fld>
            <a:endParaRPr lang="de-DE" altLang="de-DE" sz="1200"/>
          </a:p>
        </p:txBody>
      </p:sp>
      <p:sp>
        <p:nvSpPr>
          <p:cNvPr id="109570"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defTabSz="457141" eaLnBrk="1" hangingPunct="1">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4FA54E0C-5D76-4A0B-86CE-8AB7258DF721}" type="slidenum">
              <a:rPr lang="de-DE" altLang="de-DE" sz="1200"/>
              <a:pPr eaLnBrk="1" hangingPunct="1"/>
              <a:t>2</a:t>
            </a:fld>
            <a:endParaRPr lang="de-DE" altLang="de-DE" sz="1200"/>
          </a:p>
        </p:txBody>
      </p:sp>
      <p:sp>
        <p:nvSpPr>
          <p:cNvPr id="274434" name="Rectangle 2"/>
          <p:cNvSpPr>
            <a:spLocks noGrp="1" noRot="1" noChangeAspect="1" noChangeArrowheads="1"/>
          </p:cNvSpPr>
          <p:nvPr>
            <p:ph type="sldImg"/>
          </p:nvPr>
        </p:nvSpPr>
        <p:spPr>
          <a:solidFill>
            <a:srgbClr val="FFFFFF"/>
          </a:solidFill>
          <a:ln/>
        </p:spPr>
      </p:sp>
      <p:sp>
        <p:nvSpPr>
          <p:cNvPr id="27443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F6A33E03-DE17-477E-B9B7-BC07C193F6B0}" type="slidenum">
              <a:rPr lang="de-DE" altLang="de-DE" sz="1200"/>
              <a:pPr eaLnBrk="1" hangingPunct="1"/>
              <a:t>21</a:t>
            </a:fld>
            <a:endParaRPr lang="de-DE" altLang="de-DE" sz="1200"/>
          </a:p>
        </p:txBody>
      </p:sp>
      <p:sp>
        <p:nvSpPr>
          <p:cNvPr id="262146" name="Rectangle 2"/>
          <p:cNvSpPr>
            <a:spLocks noGrp="1" noRot="1" noChangeAspect="1" noChangeArrowheads="1"/>
          </p:cNvSpPr>
          <p:nvPr>
            <p:ph type="sldImg"/>
          </p:nvPr>
        </p:nvSpPr>
        <p:spPr>
          <a:solidFill>
            <a:srgbClr val="FFFFFF"/>
          </a:solidFill>
          <a:ln/>
        </p:spPr>
      </p:sp>
      <p:sp>
        <p:nvSpPr>
          <p:cNvPr id="26214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4781F5DA-5704-4918-A5C0-1D3A7EE84A77}" type="slidenum">
              <a:rPr lang="de-DE" altLang="de-DE" sz="1200"/>
              <a:pPr eaLnBrk="1" hangingPunct="1"/>
              <a:t>22</a:t>
            </a:fld>
            <a:endParaRPr lang="de-DE" altLang="de-DE" sz="1200"/>
          </a:p>
        </p:txBody>
      </p:sp>
      <p:sp>
        <p:nvSpPr>
          <p:cNvPr id="282626" name="Rectangle 2"/>
          <p:cNvSpPr>
            <a:spLocks noGrp="1" noRot="1" noChangeAspect="1" noChangeArrowheads="1"/>
          </p:cNvSpPr>
          <p:nvPr>
            <p:ph type="sldImg"/>
          </p:nvPr>
        </p:nvSpPr>
        <p:spPr>
          <a:solidFill>
            <a:srgbClr val="FFFFFF"/>
          </a:solidFill>
          <a:ln/>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C19E69B2-9EB5-4D8C-B0A4-549C093C074E}" type="slidenum">
              <a:rPr lang="de-DE" altLang="de-DE" sz="1200"/>
              <a:pPr eaLnBrk="1" hangingPunct="1"/>
              <a:t>23</a:t>
            </a:fld>
            <a:endParaRPr lang="de-DE" altLang="de-DE" sz="1200"/>
          </a:p>
        </p:txBody>
      </p:sp>
      <p:sp>
        <p:nvSpPr>
          <p:cNvPr id="282626" name="Rectangle 2"/>
          <p:cNvSpPr>
            <a:spLocks noGrp="1" noRot="1" noChangeAspect="1" noChangeArrowheads="1"/>
          </p:cNvSpPr>
          <p:nvPr>
            <p:ph type="sldImg"/>
          </p:nvPr>
        </p:nvSpPr>
        <p:spPr>
          <a:solidFill>
            <a:srgbClr val="FFFFFF"/>
          </a:solidFill>
          <a:ln/>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A59A04BB-3495-4EC4-B3D4-34C394F8887E}" type="slidenum">
              <a:rPr lang="de-DE" altLang="de-DE" sz="1200"/>
              <a:pPr eaLnBrk="1" hangingPunct="1"/>
              <a:t>24</a:t>
            </a:fld>
            <a:endParaRPr lang="de-DE" altLang="de-DE" sz="1200"/>
          </a:p>
        </p:txBody>
      </p:sp>
      <p:sp>
        <p:nvSpPr>
          <p:cNvPr id="284674"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84675"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2992D4CE-D220-4B64-B1F1-45E0D0B5E953}" type="slidenum">
              <a:rPr lang="de-DE" altLang="de-DE" sz="1200"/>
              <a:pPr eaLnBrk="1" hangingPunct="1"/>
              <a:t>25</a:t>
            </a:fld>
            <a:endParaRPr lang="de-DE" altLang="de-DE" sz="1200"/>
          </a:p>
        </p:txBody>
      </p:sp>
      <p:sp>
        <p:nvSpPr>
          <p:cNvPr id="286722"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86723"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B7A6565E-E908-4ADD-8228-2FA9BAB1D1C9}" type="slidenum">
              <a:rPr lang="de-DE" altLang="de-DE" sz="1200"/>
              <a:pPr eaLnBrk="1" hangingPunct="1"/>
              <a:t>26</a:t>
            </a:fld>
            <a:endParaRPr lang="de-DE" altLang="de-DE" sz="1200"/>
          </a:p>
        </p:txBody>
      </p:sp>
      <p:sp>
        <p:nvSpPr>
          <p:cNvPr id="288770"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88771"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DA5FDDBF-E5BB-444C-B279-DB9814C28CDC}" type="slidenum">
              <a:rPr lang="de-DE" altLang="de-DE" sz="1200"/>
              <a:pPr eaLnBrk="1" hangingPunct="1"/>
              <a:t>27</a:t>
            </a:fld>
            <a:endParaRPr lang="de-DE" altLang="de-DE" sz="1200"/>
          </a:p>
        </p:txBody>
      </p:sp>
      <p:sp>
        <p:nvSpPr>
          <p:cNvPr id="290818"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90819"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E1C74106-6B9F-472A-A7E9-C64C289CA96F}" type="slidenum">
              <a:rPr lang="de-DE" altLang="de-DE" sz="1200"/>
              <a:pPr eaLnBrk="1" hangingPunct="1"/>
              <a:t>28</a:t>
            </a:fld>
            <a:endParaRPr lang="de-DE" altLang="de-DE" sz="1200"/>
          </a:p>
        </p:txBody>
      </p:sp>
      <p:sp>
        <p:nvSpPr>
          <p:cNvPr id="274434" name="Rectangle 2"/>
          <p:cNvSpPr>
            <a:spLocks noGrp="1" noRot="1" noChangeAspect="1" noChangeArrowheads="1"/>
          </p:cNvSpPr>
          <p:nvPr>
            <p:ph type="sldImg"/>
          </p:nvPr>
        </p:nvSpPr>
        <p:spPr>
          <a:solidFill>
            <a:srgbClr val="FFFFFF"/>
          </a:solidFill>
          <a:ln/>
        </p:spPr>
      </p:sp>
      <p:sp>
        <p:nvSpPr>
          <p:cNvPr id="27443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350119E0-E784-404C-B93F-9B66B64C07D3}" type="slidenum">
              <a:rPr lang="de-DE" altLang="de-DE" sz="1200"/>
              <a:pPr eaLnBrk="1" hangingPunct="1"/>
              <a:t>29</a:t>
            </a:fld>
            <a:endParaRPr lang="de-DE" altLang="de-DE" sz="1200"/>
          </a:p>
        </p:txBody>
      </p:sp>
      <p:sp>
        <p:nvSpPr>
          <p:cNvPr id="282626" name="Rectangle 2"/>
          <p:cNvSpPr>
            <a:spLocks noGrp="1" noRot="1" noChangeAspect="1" noChangeArrowheads="1"/>
          </p:cNvSpPr>
          <p:nvPr>
            <p:ph type="sldImg"/>
          </p:nvPr>
        </p:nvSpPr>
        <p:spPr>
          <a:solidFill>
            <a:srgbClr val="FFFFFF"/>
          </a:solidFill>
          <a:ln/>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FE4F5D7-14D1-440A-ADEF-D5A49DD53E3D}" type="slidenum">
              <a:rPr lang="de-DE" altLang="de-DE" sz="1200"/>
              <a:pPr eaLnBrk="1" hangingPunct="1"/>
              <a:t>30</a:t>
            </a:fld>
            <a:endParaRPr lang="de-DE" altLang="de-DE" sz="1200"/>
          </a:p>
        </p:txBody>
      </p:sp>
      <p:sp>
        <p:nvSpPr>
          <p:cNvPr id="282626" name="Rectangle 2"/>
          <p:cNvSpPr>
            <a:spLocks noGrp="1" noRot="1" noChangeAspect="1" noChangeArrowheads="1"/>
          </p:cNvSpPr>
          <p:nvPr>
            <p:ph type="sldImg"/>
          </p:nvPr>
        </p:nvSpPr>
        <p:spPr>
          <a:solidFill>
            <a:srgbClr val="FFFFFF"/>
          </a:solidFill>
          <a:ln/>
        </p:spPr>
      </p:sp>
      <p:sp>
        <p:nvSpPr>
          <p:cNvPr id="2826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F4809D06-7FD8-410C-BA74-3A83DEE6F092}" type="slidenum">
              <a:rPr lang="de-DE" altLang="de-DE" sz="1200"/>
              <a:pPr eaLnBrk="1" hangingPunct="1"/>
              <a:t>3</a:t>
            </a:fld>
            <a:endParaRPr lang="de-DE" altLang="de-DE" sz="1200"/>
          </a:p>
        </p:txBody>
      </p:sp>
      <p:sp>
        <p:nvSpPr>
          <p:cNvPr id="274434" name="Rectangle 2"/>
          <p:cNvSpPr>
            <a:spLocks noGrp="1" noRot="1" noChangeAspect="1" noChangeArrowheads="1"/>
          </p:cNvSpPr>
          <p:nvPr>
            <p:ph type="sldImg"/>
          </p:nvPr>
        </p:nvSpPr>
        <p:spPr>
          <a:solidFill>
            <a:srgbClr val="FFFFFF"/>
          </a:solidFill>
          <a:ln/>
        </p:spPr>
      </p:sp>
      <p:sp>
        <p:nvSpPr>
          <p:cNvPr id="27443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F588766D-FC44-4635-BDE2-DFA4941ADAE5}" type="slidenum">
              <a:rPr lang="de-DE" altLang="de-DE" sz="1200"/>
              <a:pPr eaLnBrk="1" hangingPunct="1"/>
              <a:t>31</a:t>
            </a:fld>
            <a:endParaRPr lang="de-DE" altLang="de-DE" sz="1200"/>
          </a:p>
        </p:txBody>
      </p:sp>
      <p:sp>
        <p:nvSpPr>
          <p:cNvPr id="274434" name="Rectangle 2"/>
          <p:cNvSpPr>
            <a:spLocks noGrp="1" noRot="1" noChangeAspect="1" noChangeArrowheads="1"/>
          </p:cNvSpPr>
          <p:nvPr>
            <p:ph type="sldImg"/>
          </p:nvPr>
        </p:nvSpPr>
        <p:spPr>
          <a:solidFill>
            <a:srgbClr val="FFFFFF"/>
          </a:solidFill>
          <a:ln/>
        </p:spPr>
      </p:sp>
      <p:sp>
        <p:nvSpPr>
          <p:cNvPr id="27443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2963DEC9-9ED3-4F3C-A91F-140BD846FF8F}" type="slidenum">
              <a:rPr lang="de-DE" altLang="de-DE" sz="1200"/>
              <a:pPr eaLnBrk="1" hangingPunct="1"/>
              <a:t>32</a:t>
            </a:fld>
            <a:endParaRPr lang="de-DE" altLang="de-DE" sz="1200"/>
          </a:p>
        </p:txBody>
      </p:sp>
      <p:sp>
        <p:nvSpPr>
          <p:cNvPr id="90114" name="Rectangle 2"/>
          <p:cNvSpPr>
            <a:spLocks noGrp="1" noRot="1" noChangeAspect="1" noChangeArrowheads="1"/>
          </p:cNvSpPr>
          <p:nvPr>
            <p:ph type="sldImg"/>
          </p:nvPr>
        </p:nvSpPr>
        <p:spPr>
          <a:solidFill>
            <a:srgbClr val="FFFFFF"/>
          </a:solidFill>
          <a:ln/>
        </p:spPr>
      </p:sp>
      <p:sp>
        <p:nvSpPr>
          <p:cNvPr id="9011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b"/>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algn="r" eaLnBrk="1" hangingPunct="1"/>
            <a:fld id="{8C849F71-5DF5-4F24-8A7A-0A2D45F85132}" type="slidenum">
              <a:rPr lang="de-DE" altLang="de-DE" sz="1200"/>
              <a:pPr algn="r" eaLnBrk="1" hangingPunct="1"/>
              <a:t>33</a:t>
            </a:fld>
            <a:endParaRPr lang="de-DE" altLang="de-DE" sz="1200"/>
          </a:p>
        </p:txBody>
      </p:sp>
      <p:sp>
        <p:nvSpPr>
          <p:cNvPr id="241666" name="Rectangle 2"/>
          <p:cNvSpPr>
            <a:spLocks noGrp="1" noRot="1" noChangeAspect="1" noChangeArrowheads="1"/>
          </p:cNvSpPr>
          <p:nvPr>
            <p:ph type="sldImg"/>
          </p:nvPr>
        </p:nvSpPr>
        <p:spPr>
          <a:solidFill>
            <a:srgbClr val="FFFFFF"/>
          </a:solidFill>
          <a:ln/>
        </p:spPr>
      </p:sp>
      <p:sp>
        <p:nvSpPr>
          <p:cNvPr id="24166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31A66E1B-3F1A-479E-8E66-F7BBE77E1287}" type="slidenum">
              <a:rPr lang="de-DE" altLang="de-DE" sz="1200"/>
              <a:pPr eaLnBrk="1" hangingPunct="1"/>
              <a:t>4</a:t>
            </a:fld>
            <a:endParaRPr lang="de-DE" altLang="de-DE" sz="1200"/>
          </a:p>
        </p:txBody>
      </p:sp>
      <p:sp>
        <p:nvSpPr>
          <p:cNvPr id="86018" name="Rectangle 2"/>
          <p:cNvSpPr>
            <a:spLocks noGrp="1" noRot="1" noChangeAspect="1" noChangeArrowheads="1"/>
          </p:cNvSpPr>
          <p:nvPr>
            <p:ph type="sldImg"/>
          </p:nvPr>
        </p:nvSpPr>
        <p:spPr>
          <a:solidFill>
            <a:srgbClr val="FFFFFF"/>
          </a:solidFill>
          <a:ln/>
        </p:spPr>
      </p:sp>
      <p:sp>
        <p:nvSpPr>
          <p:cNvPr id="8601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B98FB2D4-2BBC-4689-9616-D5FB6BDE488E}" type="slidenum">
              <a:rPr lang="de-DE" altLang="de-DE" sz="1200"/>
              <a:pPr eaLnBrk="1" hangingPunct="1"/>
              <a:t>5</a:t>
            </a:fld>
            <a:endParaRPr lang="de-DE" altLang="de-DE" sz="1200"/>
          </a:p>
        </p:txBody>
      </p:sp>
      <p:sp>
        <p:nvSpPr>
          <p:cNvPr id="280578" name="Rectangle 2"/>
          <p:cNvSpPr>
            <a:spLocks noGrp="1" noRot="1" noChangeAspect="1" noChangeArrowheads="1"/>
          </p:cNvSpPr>
          <p:nvPr>
            <p:ph type="sldImg"/>
          </p:nvPr>
        </p:nvSpPr>
        <p:spPr>
          <a:solidFill>
            <a:srgbClr val="FFFFFF"/>
          </a:solidFill>
          <a:ln/>
        </p:spPr>
      </p:sp>
      <p:sp>
        <p:nvSpPr>
          <p:cNvPr id="2805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B967B3D7-C73F-4BAB-A003-80FD02CA3132}" type="slidenum">
              <a:rPr lang="de-DE" altLang="de-DE" sz="1200"/>
              <a:pPr eaLnBrk="1" hangingPunct="1"/>
              <a:t>6</a:t>
            </a:fld>
            <a:endParaRPr lang="de-DE" altLang="de-DE" sz="1200"/>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pPr eaLnBrk="1" hangingPunct="1">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1AA9C674-DFC7-4B97-94CA-AE474A9418F0}" type="slidenum">
              <a:rPr lang="de-DE" altLang="de-DE" sz="1200"/>
              <a:pPr eaLnBrk="1" hangingPunct="1"/>
              <a:t>7</a:t>
            </a:fld>
            <a:endParaRPr lang="de-DE" altLang="de-DE" sz="1200"/>
          </a:p>
        </p:txBody>
      </p:sp>
      <p:sp>
        <p:nvSpPr>
          <p:cNvPr id="272386"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272387"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6EFD22AC-E59C-47DD-B294-0417A8500A62}" type="slidenum">
              <a:rPr lang="de-DE" altLang="de-DE" sz="1200"/>
              <a:pPr eaLnBrk="1" hangingPunct="1"/>
              <a:t>8</a:t>
            </a:fld>
            <a:endParaRPr lang="de-DE" altLang="de-DE" sz="1200"/>
          </a:p>
        </p:txBody>
      </p:sp>
      <p:sp>
        <p:nvSpPr>
          <p:cNvPr id="276482" name="Rectangle 2"/>
          <p:cNvSpPr>
            <a:spLocks noGrp="1" noRot="1" noChangeAspect="1" noChangeArrowheads="1"/>
          </p:cNvSpPr>
          <p:nvPr>
            <p:ph type="sldImg"/>
          </p:nvPr>
        </p:nvSpPr>
        <p:spPr>
          <a:solidFill>
            <a:srgbClr val="FFFFFF"/>
          </a:solidFill>
          <a:ln/>
        </p:spPr>
      </p:sp>
      <p:sp>
        <p:nvSpPr>
          <p:cNvPr id="276483"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C96402E9-1DAD-4505-ACFC-733CE3D2D5B1}" type="slidenum">
              <a:rPr lang="de-DE" altLang="de-DE" sz="1200"/>
              <a:pPr eaLnBrk="1" hangingPunct="1"/>
              <a:t>9</a:t>
            </a:fld>
            <a:endParaRPr lang="de-DE" altLang="de-DE" sz="1200"/>
          </a:p>
        </p:txBody>
      </p:sp>
      <p:sp>
        <p:nvSpPr>
          <p:cNvPr id="73730" name="Rectangle 2"/>
          <p:cNvSpPr>
            <a:spLocks noGrp="1" noRot="1" noChangeAspect="1" noChangeArrowheads="1" noTextEdit="1"/>
          </p:cNvSpPr>
          <p:nvPr>
            <p:ph type="sldImg"/>
          </p:nvPr>
        </p:nvSpPr>
        <p:spPr>
          <a:xfrm>
            <a:off x="1128713" y="701675"/>
            <a:ext cx="4586287" cy="3440113"/>
          </a:xfrm>
          <a:solidFill>
            <a:srgbClr val="FFFFFF"/>
          </a:solidFill>
          <a:ln/>
        </p:spPr>
      </p:sp>
      <p:sp>
        <p:nvSpPr>
          <p:cNvPr id="73731" name="Rectangle 3"/>
          <p:cNvSpPr>
            <a:spLocks noGrp="1" noChangeArrowheads="1"/>
          </p:cNvSpPr>
          <p:nvPr>
            <p:ph type="body" idx="1"/>
          </p:nvPr>
        </p:nvSpPr>
        <p:spPr>
          <a:xfrm>
            <a:off x="922338" y="4351338"/>
            <a:ext cx="4997450" cy="4141787"/>
          </a:xfrm>
          <a:solidFill>
            <a:srgbClr val="FFFFFF"/>
          </a:solidFill>
          <a:ln>
            <a:solidFill>
              <a:srgbClr val="000000"/>
            </a:solidFill>
            <a:miter lim="800000"/>
            <a:headEnd/>
            <a:tailEnd/>
          </a:ln>
        </p:spPr>
        <p:txBody>
          <a:bodyPr/>
          <a:lstStyle/>
          <a:p>
            <a:pPr eaLnBrk="1" hangingPunct="1">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fld id="{D760F25D-6852-4580-835E-5D90157E7D6E}" type="slidenum">
              <a:rPr lang="de-DE" altLang="de-DE"/>
              <a:pPr/>
              <a:t>‹Nr.›</a:t>
            </a:fld>
            <a:endParaRPr lang="de-DE" altLang="de-DE"/>
          </a:p>
        </p:txBody>
      </p:sp>
    </p:spTree>
    <p:extLst>
      <p:ext uri="{BB962C8B-B14F-4D97-AF65-F5344CB8AC3E}">
        <p14:creationId xmlns:p14="http://schemas.microsoft.com/office/powerpoint/2010/main" val="1858571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fld id="{F52F0A87-61E5-44E0-AD1F-682EE3A32A5D}" type="slidenum">
              <a:rPr lang="de-DE" altLang="de-DE"/>
              <a:pPr/>
              <a:t>‹Nr.›</a:t>
            </a:fld>
            <a:endParaRPr lang="de-DE" altLang="de-DE"/>
          </a:p>
        </p:txBody>
      </p:sp>
    </p:spTree>
    <p:extLst>
      <p:ext uri="{BB962C8B-B14F-4D97-AF65-F5344CB8AC3E}">
        <p14:creationId xmlns:p14="http://schemas.microsoft.com/office/powerpoint/2010/main" val="87980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fld id="{8A4F0A93-B465-4B3E-B7AF-96D5A1663E64}" type="slidenum">
              <a:rPr lang="de-DE" altLang="de-DE"/>
              <a:pPr/>
              <a:t>‹Nr.›</a:t>
            </a:fld>
            <a:endParaRPr lang="de-DE" altLang="de-DE"/>
          </a:p>
        </p:txBody>
      </p:sp>
    </p:spTree>
    <p:extLst>
      <p:ext uri="{BB962C8B-B14F-4D97-AF65-F5344CB8AC3E}">
        <p14:creationId xmlns:p14="http://schemas.microsoft.com/office/powerpoint/2010/main" val="1487237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fld id="{2D7594B5-5811-42CC-8347-4713C7121B45}" type="slidenum">
              <a:rPr lang="de-DE" altLang="de-DE"/>
              <a:pPr/>
              <a:t>‹Nr.›</a:t>
            </a:fld>
            <a:endParaRPr lang="de-DE" altLang="de-DE"/>
          </a:p>
        </p:txBody>
      </p:sp>
    </p:spTree>
    <p:extLst>
      <p:ext uri="{BB962C8B-B14F-4D97-AF65-F5344CB8AC3E}">
        <p14:creationId xmlns:p14="http://schemas.microsoft.com/office/powerpoint/2010/main" val="2880337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fld id="{08FC9AA7-ECB8-46D2-81EC-AA59384B9D99}" type="slidenum">
              <a:rPr lang="de-DE" altLang="de-DE"/>
              <a:pPr/>
              <a:t>‹Nr.›</a:t>
            </a:fld>
            <a:endParaRPr lang="de-DE" altLang="de-DE"/>
          </a:p>
        </p:txBody>
      </p:sp>
    </p:spTree>
    <p:extLst>
      <p:ext uri="{BB962C8B-B14F-4D97-AF65-F5344CB8AC3E}">
        <p14:creationId xmlns:p14="http://schemas.microsoft.com/office/powerpoint/2010/main" val="1978825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fld id="{A9F191CA-269E-4103-9DAF-B061BDA2DB1F}" type="slidenum">
              <a:rPr lang="de-DE" altLang="de-DE"/>
              <a:pPr/>
              <a:t>‹Nr.›</a:t>
            </a:fld>
            <a:endParaRPr lang="de-DE" altLang="de-DE"/>
          </a:p>
        </p:txBody>
      </p:sp>
    </p:spTree>
    <p:extLst>
      <p:ext uri="{BB962C8B-B14F-4D97-AF65-F5344CB8AC3E}">
        <p14:creationId xmlns:p14="http://schemas.microsoft.com/office/powerpoint/2010/main" val="120964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fld id="{4CFA41A7-7CFD-4A5C-9389-C0B5BFDFA088}" type="slidenum">
              <a:rPr lang="de-DE" altLang="de-DE"/>
              <a:pPr/>
              <a:t>‹Nr.›</a:t>
            </a:fld>
            <a:endParaRPr lang="de-DE" altLang="de-DE"/>
          </a:p>
        </p:txBody>
      </p:sp>
    </p:spTree>
    <p:extLst>
      <p:ext uri="{BB962C8B-B14F-4D97-AF65-F5344CB8AC3E}">
        <p14:creationId xmlns:p14="http://schemas.microsoft.com/office/powerpoint/2010/main" val="3649497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fld id="{69323C03-03BB-4C12-96E4-207D5E61D676}" type="slidenum">
              <a:rPr lang="de-DE" altLang="de-DE"/>
              <a:pPr/>
              <a:t>‹Nr.›</a:t>
            </a:fld>
            <a:endParaRPr lang="de-DE" altLang="de-DE"/>
          </a:p>
        </p:txBody>
      </p:sp>
    </p:spTree>
    <p:extLst>
      <p:ext uri="{BB962C8B-B14F-4D97-AF65-F5344CB8AC3E}">
        <p14:creationId xmlns:p14="http://schemas.microsoft.com/office/powerpoint/2010/main" val="554649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fld id="{4546649D-274C-4926-A2B8-57C663BE2C72}" type="slidenum">
              <a:rPr lang="de-DE" altLang="de-DE"/>
              <a:pPr/>
              <a:t>‹Nr.›</a:t>
            </a:fld>
            <a:endParaRPr lang="de-DE" altLang="de-DE"/>
          </a:p>
        </p:txBody>
      </p:sp>
    </p:spTree>
    <p:extLst>
      <p:ext uri="{BB962C8B-B14F-4D97-AF65-F5344CB8AC3E}">
        <p14:creationId xmlns:p14="http://schemas.microsoft.com/office/powerpoint/2010/main" val="232915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fld id="{A9A53871-D3EE-4F45-BCC2-E91823EC061F}" type="slidenum">
              <a:rPr lang="de-DE" altLang="de-DE"/>
              <a:pPr/>
              <a:t>‹Nr.›</a:t>
            </a:fld>
            <a:endParaRPr lang="de-DE" altLang="de-DE"/>
          </a:p>
        </p:txBody>
      </p:sp>
    </p:spTree>
    <p:extLst>
      <p:ext uri="{BB962C8B-B14F-4D97-AF65-F5344CB8AC3E}">
        <p14:creationId xmlns:p14="http://schemas.microsoft.com/office/powerpoint/2010/main" val="1334753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fld id="{8619F509-FF44-461E-B1C0-6D6D156C83EA}" type="slidenum">
              <a:rPr lang="de-DE" altLang="de-DE"/>
              <a:pPr/>
              <a:t>‹Nr.›</a:t>
            </a:fld>
            <a:endParaRPr lang="de-DE" altLang="de-DE"/>
          </a:p>
        </p:txBody>
      </p:sp>
    </p:spTree>
    <p:extLst>
      <p:ext uri="{BB962C8B-B14F-4D97-AF65-F5344CB8AC3E}">
        <p14:creationId xmlns:p14="http://schemas.microsoft.com/office/powerpoint/2010/main" val="186624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t>Mastertitelformat bearbeiten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lvl1pPr>
          </a:lstStyle>
          <a:p>
            <a:fld id="{891EE5D8-E0CA-404F-A11D-33FB184EB3DD}"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2" name="Text Box 14"/>
          <p:cNvSpPr txBox="1">
            <a:spLocks noChangeArrowheads="1"/>
          </p:cNvSpPr>
          <p:nvPr/>
        </p:nvSpPr>
        <p:spPr bwMode="auto">
          <a:xfrm>
            <a:off x="1403350" y="3438525"/>
            <a:ext cx="3384550"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50000"/>
              </a:spcBef>
            </a:pPr>
            <a:r>
              <a:rPr lang="de-DE" altLang="de-DE" sz="1800" b="1"/>
              <a:t>Selbstkontrolltraining für den verantwortungsbewussten Umgang mit Suchtstoffen und anderen Suchtphänomenen</a:t>
            </a:r>
          </a:p>
        </p:txBody>
      </p:sp>
      <p:pic>
        <p:nvPicPr>
          <p:cNvPr id="2063"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2066" name="Text Box 18"/>
          <p:cNvSpPr txBox="1">
            <a:spLocks noChangeArrowheads="1"/>
          </p:cNvSpPr>
          <p:nvPr/>
        </p:nvSpPr>
        <p:spPr bwMode="auto">
          <a:xfrm>
            <a:off x="5292725" y="3690938"/>
            <a:ext cx="33067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50000"/>
              </a:spcBef>
            </a:pPr>
            <a:r>
              <a:rPr lang="de-DE" altLang="de-DE" sz="1800" b="1"/>
              <a:t>Selbstkontrolltraining für den gesundheits-</a:t>
            </a:r>
            <a:br>
              <a:rPr lang="de-DE" altLang="de-DE" sz="1800" b="1"/>
            </a:br>
            <a:r>
              <a:rPr lang="de-DE" altLang="de-DE" sz="1800" b="1"/>
              <a:t>gerechten Umgang mit Alkohol</a:t>
            </a:r>
            <a:endParaRPr lang="de-DE" altLang="de-DE" sz="1800" b="1">
              <a:solidFill>
                <a:srgbClr val="FF6600"/>
              </a:solidFill>
            </a:endParaRPr>
          </a:p>
        </p:txBody>
      </p:sp>
      <p:sp>
        <p:nvSpPr>
          <p:cNvPr id="2068" name="Rectangle 20"/>
          <p:cNvSpPr>
            <a:spLocks noChangeArrowheads="1"/>
          </p:cNvSpPr>
          <p:nvPr/>
        </p:nvSpPr>
        <p:spPr bwMode="auto">
          <a:xfrm>
            <a:off x="1371600" y="28956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endParaRPr>
          </a:p>
        </p:txBody>
      </p:sp>
      <p:sp>
        <p:nvSpPr>
          <p:cNvPr id="2070" name="Rectangle 22"/>
          <p:cNvSpPr>
            <a:spLocks noChangeArrowheads="1"/>
          </p:cNvSpPr>
          <p:nvPr/>
        </p:nvSpPr>
        <p:spPr bwMode="auto">
          <a:xfrm>
            <a:off x="10169525" y="-11747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endParaRPr>
          </a:p>
        </p:txBody>
      </p:sp>
      <p:sp>
        <p:nvSpPr>
          <p:cNvPr id="2073" name="Rectangle 25"/>
          <p:cNvSpPr>
            <a:spLocks noChangeArrowheads="1"/>
          </p:cNvSpPr>
          <p:nvPr/>
        </p:nvSpPr>
        <p:spPr bwMode="auto">
          <a:xfrm>
            <a:off x="2574925" y="58102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endParaRPr>
          </a:p>
        </p:txBody>
      </p:sp>
      <p:pic>
        <p:nvPicPr>
          <p:cNvPr id="15367" name="Picture 8" descr="C:\Users\MExner\AppData\Local\Temp\Rar$DRa0.657\CD-Oeffentlichkeitsarbeit\SKOLL-SPEZIAL-Logo\SKOLL-SPEZIA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884363"/>
            <a:ext cx="330676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9"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4788" y="1884363"/>
            <a:ext cx="324008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72708" name="Rectangle 4"/>
          <p:cNvSpPr>
            <a:spLocks noGrp="1" noChangeArrowheads="1"/>
          </p:cNvSpPr>
          <p:nvPr>
            <p:ph type="title"/>
          </p:nvPr>
        </p:nvSpPr>
        <p:spPr>
          <a:xfrm>
            <a:off x="1692275" y="1268413"/>
            <a:ext cx="7067550" cy="1066800"/>
          </a:xfrm>
        </p:spPr>
        <p:txBody>
          <a:bodyPr/>
          <a:lstStyle/>
          <a:p>
            <a:pPr algn="l" eaLnBrk="1" hangingPunct="1"/>
            <a:r>
              <a:rPr lang="de-DE" altLang="de-DE" sz="3600" b="1"/>
              <a:t>Ziel der Maßnahme</a:t>
            </a:r>
            <a:endParaRPr lang="de-DE" altLang="de-DE" b="1"/>
          </a:p>
        </p:txBody>
      </p:sp>
      <p:sp>
        <p:nvSpPr>
          <p:cNvPr id="72709"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72710" name="Rectangle 6"/>
          <p:cNvSpPr>
            <a:spLocks noChangeArrowheads="1"/>
          </p:cNvSpPr>
          <p:nvPr/>
        </p:nvSpPr>
        <p:spPr bwMode="auto">
          <a:xfrm>
            <a:off x="207645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72712" name="Text Box 8"/>
          <p:cNvSpPr txBox="1">
            <a:spLocks noChangeArrowheads="1"/>
          </p:cNvSpPr>
          <p:nvPr/>
        </p:nvSpPr>
        <p:spPr bwMode="auto">
          <a:xfrm>
            <a:off x="1585913" y="2454275"/>
            <a:ext cx="6873875" cy="396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250825" indent="-168275"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ts val="2200"/>
              </a:lnSpc>
              <a:spcAft>
                <a:spcPts val="1200"/>
              </a:spcAft>
              <a:buFontTx/>
              <a:buChar char="•"/>
            </a:pPr>
            <a:r>
              <a:rPr lang="de-DE" altLang="de-DE" sz="2400"/>
              <a:t>Vermittlung von Gesundheitswissen und Sensibilisierung des Risikobewusstseins</a:t>
            </a:r>
          </a:p>
          <a:p>
            <a:pPr eaLnBrk="1" hangingPunct="1">
              <a:lnSpc>
                <a:spcPts val="2200"/>
              </a:lnSpc>
              <a:spcAft>
                <a:spcPts val="1200"/>
              </a:spcAft>
            </a:pPr>
            <a:endParaRPr lang="de-DE" altLang="de-DE" sz="2400"/>
          </a:p>
          <a:p>
            <a:pPr eaLnBrk="1" hangingPunct="1">
              <a:lnSpc>
                <a:spcPts val="2200"/>
              </a:lnSpc>
              <a:spcAft>
                <a:spcPts val="1200"/>
              </a:spcAft>
              <a:buFontTx/>
              <a:buChar char="•"/>
            </a:pPr>
            <a:r>
              <a:rPr lang="de-DE" altLang="de-DE" sz="2400"/>
              <a:t>Stärkung der Motivation zur Substanzreduktion/zu risikoarmen Verhaltensweisen </a:t>
            </a:r>
            <a:r>
              <a:rPr lang="de-DE" altLang="de-DE" sz="2400" b="1"/>
              <a:t>bis hin zur Abstinenz</a:t>
            </a:r>
          </a:p>
          <a:p>
            <a:pPr eaLnBrk="1" hangingPunct="1">
              <a:lnSpc>
                <a:spcPts val="2200"/>
              </a:lnSpc>
              <a:spcAft>
                <a:spcPts val="1200"/>
              </a:spcAft>
            </a:pPr>
            <a:endParaRPr lang="de-DE" altLang="de-DE" sz="2400"/>
          </a:p>
          <a:p>
            <a:pPr eaLnBrk="1" hangingPunct="1">
              <a:lnSpc>
                <a:spcPts val="2200"/>
              </a:lnSpc>
              <a:spcAft>
                <a:spcPts val="1200"/>
              </a:spcAft>
              <a:buFontTx/>
              <a:buChar char="•"/>
            </a:pPr>
            <a:r>
              <a:rPr lang="de-DE" altLang="de-DE" sz="2400"/>
              <a:t>Umsetzung von machbaren Schritten und Zielen unter der Berücksichtigung individueller Bedarfs- und Risikolagen</a:t>
            </a:r>
          </a:p>
          <a:p>
            <a:pPr eaLnBrk="1" hangingPunct="1">
              <a:lnSpc>
                <a:spcPts val="2200"/>
              </a:lnSpc>
              <a:spcAft>
                <a:spcPts val="1200"/>
              </a:spcAft>
            </a:pPr>
            <a:endParaRPr lang="de-DE" altLang="de-DE"/>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3799"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34500" name="Rectangle 4"/>
          <p:cNvSpPr>
            <a:spLocks noGrp="1" noChangeArrowheads="1"/>
          </p:cNvSpPr>
          <p:nvPr>
            <p:ph type="title"/>
          </p:nvPr>
        </p:nvSpPr>
        <p:spPr>
          <a:xfrm>
            <a:off x="1681163" y="1268413"/>
            <a:ext cx="7067550" cy="1066800"/>
          </a:xfrm>
        </p:spPr>
        <p:txBody>
          <a:bodyPr/>
          <a:lstStyle/>
          <a:p>
            <a:pPr algn="l" eaLnBrk="1" hangingPunct="1">
              <a:defRPr/>
            </a:pPr>
            <a:r>
              <a:rPr lang="de-DE" sz="3600" b="1" dirty="0">
                <a:cs typeface="+mj-cs"/>
              </a:rPr>
              <a:t>Inhalt</a:t>
            </a:r>
          </a:p>
        </p:txBody>
      </p:sp>
      <p:sp>
        <p:nvSpPr>
          <p:cNvPr id="234501"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234502" name="Rectangle 6"/>
          <p:cNvSpPr>
            <a:spLocks noChangeArrowheads="1"/>
          </p:cNvSpPr>
          <p:nvPr/>
        </p:nvSpPr>
        <p:spPr bwMode="auto">
          <a:xfrm>
            <a:off x="182880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234503" name="Text Box 7"/>
          <p:cNvSpPr txBox="1">
            <a:spLocks noChangeArrowheads="1"/>
          </p:cNvSpPr>
          <p:nvPr/>
        </p:nvSpPr>
        <p:spPr bwMode="auto">
          <a:xfrm>
            <a:off x="1619250" y="3352800"/>
            <a:ext cx="668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defRPr/>
            </a:pPr>
            <a:endParaRPr lang="de-DE" sz="2400">
              <a:latin typeface="Arial" charset="0"/>
              <a:ea typeface="ＭＳ Ｐゴシック" charset="0"/>
            </a:endParaRPr>
          </a:p>
        </p:txBody>
      </p:sp>
      <p:sp>
        <p:nvSpPr>
          <p:cNvPr id="234504" name="Text Box 8"/>
          <p:cNvSpPr txBox="1">
            <a:spLocks noChangeArrowheads="1"/>
          </p:cNvSpPr>
          <p:nvPr/>
        </p:nvSpPr>
        <p:spPr bwMode="auto">
          <a:xfrm flipH="1">
            <a:off x="1679575" y="2349500"/>
            <a:ext cx="6926263" cy="507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2400"/>
              <a:t>Die Inhalte sind an den Zielen und Bedürfnissen der Teilnehmenden orientiert (Zieloffenheit). </a:t>
            </a:r>
          </a:p>
          <a:p>
            <a:pPr eaLnBrk="1" hangingPunct="1"/>
            <a:r>
              <a:rPr lang="de-DE" altLang="de-DE" sz="2400"/>
              <a:t>Jede/jeder Einzelne erh</a:t>
            </a:r>
            <a:r>
              <a:rPr lang="de-DE" altLang="de-DE" sz="2400">
                <a:ea typeface="ヒラギノ角ゴ Pro W3" charset="-128"/>
              </a:rPr>
              <a:t>ält die Möglichkeit zur persönlichen Weiterentwicklung und Verhaltens-modifikation </a:t>
            </a:r>
            <a:r>
              <a:rPr lang="de-DE" altLang="de-DE" sz="2400" b="1">
                <a:ea typeface="ヒラギノ角ゴ Pro W3" charset="-128"/>
              </a:rPr>
              <a:t>mit Hilfe der Gruppe</a:t>
            </a:r>
            <a:r>
              <a:rPr lang="de-DE" altLang="de-DE" sz="2400" b="1">
                <a:latin typeface="Times New Roman" pitchFamily="18" charset="0"/>
                <a:ea typeface="ヒラギノ角ゴ Pro W3" charset="-128"/>
              </a:rPr>
              <a:t>.</a:t>
            </a:r>
          </a:p>
          <a:p>
            <a:pPr eaLnBrk="1" hangingPunct="1"/>
            <a:endParaRPr lang="de-DE" altLang="de-DE" sz="2400">
              <a:latin typeface="Times New Roman" pitchFamily="18" charset="0"/>
              <a:ea typeface="ヒラギノ角ゴ Pro W3" charset="-128"/>
            </a:endParaRPr>
          </a:p>
          <a:p>
            <a:pPr eaLnBrk="1" hangingPunct="1"/>
            <a:r>
              <a:rPr lang="de-DE" altLang="de-DE" sz="2400">
                <a:ea typeface="ヒラギノ角ゴ Pro W3" charset="-128"/>
              </a:rPr>
              <a:t>Die Eigenverantwortlichkeit der Teilnehmenden wird stets betont. Selbstheilungskräfte, vor-handene Ressourcen, eigene gesunde Ver-haltensmuster und Bewältigungsstrategien werden gefördert und genutzt.</a:t>
            </a:r>
            <a:endParaRPr lang="de-DE" altLang="de-DE" sz="2400">
              <a:latin typeface="Times New Roman" pitchFamily="18" charset="0"/>
              <a:ea typeface="ヒラギノ角ゴ Pro W3" charset="-128"/>
            </a:endParaRPr>
          </a:p>
          <a:p>
            <a:pPr eaLnBrk="1" hangingPunct="1"/>
            <a:endParaRPr lang="de-DE" altLang="de-DE" sz="2400">
              <a:latin typeface="Times New Roman" pitchFamily="18" charset="0"/>
              <a:ea typeface="ヒラギノ角ゴ Pro W3" charset="-128"/>
            </a:endParaRPr>
          </a:p>
          <a:p>
            <a:pPr eaLnBrk="1" hangingPunct="1">
              <a:spcBef>
                <a:spcPct val="50000"/>
              </a:spcBef>
            </a:pPr>
            <a:endParaRPr lang="de-DE" altLang="de-DE" sz="2400">
              <a:ea typeface="ヒラギノ角ゴ Pro W3" charset="-128"/>
            </a:endParaRP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5848"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36548" name="Rectangle 4"/>
          <p:cNvSpPr>
            <a:spLocks noGrp="1" noChangeArrowheads="1"/>
          </p:cNvSpPr>
          <p:nvPr>
            <p:ph type="title"/>
          </p:nvPr>
        </p:nvSpPr>
        <p:spPr>
          <a:xfrm>
            <a:off x="1681163" y="1268413"/>
            <a:ext cx="7067550" cy="1066800"/>
          </a:xfrm>
        </p:spPr>
        <p:txBody>
          <a:bodyPr/>
          <a:lstStyle/>
          <a:p>
            <a:pPr algn="l" eaLnBrk="1" hangingPunct="1">
              <a:defRPr/>
            </a:pPr>
            <a:r>
              <a:rPr lang="de-DE" sz="3600" b="1" dirty="0">
                <a:cs typeface="+mj-cs"/>
              </a:rPr>
              <a:t>Inhalt</a:t>
            </a:r>
          </a:p>
        </p:txBody>
      </p:sp>
      <p:sp>
        <p:nvSpPr>
          <p:cNvPr id="236549" name="Rectangle 5"/>
          <p:cNvSpPr>
            <a:spLocks noGrp="1" noChangeArrowheads="1"/>
          </p:cNvSpPr>
          <p:nvPr>
            <p:ph type="body" sz="half" idx="2"/>
          </p:nvPr>
        </p:nvSpPr>
        <p:spPr>
          <a:xfrm>
            <a:off x="1663700" y="2420938"/>
            <a:ext cx="7372350" cy="4176712"/>
          </a:xfrm>
        </p:spPr>
        <p:txBody>
          <a:bodyPr/>
          <a:lstStyle/>
          <a:p>
            <a:pPr marL="0" eaLnBrk="1" hangingPunct="1">
              <a:lnSpc>
                <a:spcPts val="2400"/>
              </a:lnSpc>
              <a:buFontTx/>
              <a:buNone/>
            </a:pPr>
            <a:r>
              <a:rPr lang="de-DE" altLang="de-DE" sz="2000"/>
              <a:t>SKOLL setzt sich aus folgenden Themeninhalten zusammen: </a:t>
            </a:r>
          </a:p>
          <a:p>
            <a:pPr marL="0" lvl="2" indent="-247650" eaLnBrk="1" hangingPunct="1">
              <a:lnSpc>
                <a:spcPts val="2400"/>
              </a:lnSpc>
            </a:pPr>
            <a:r>
              <a:rPr lang="de-DE" altLang="de-DE" b="1"/>
              <a:t>Kennen lernen</a:t>
            </a:r>
          </a:p>
          <a:p>
            <a:pPr marL="0" lvl="2" indent="-247650" eaLnBrk="1" hangingPunct="1">
              <a:lnSpc>
                <a:spcPts val="2400"/>
              </a:lnSpc>
            </a:pPr>
            <a:r>
              <a:rPr lang="de-DE" altLang="de-DE" b="1"/>
              <a:t>Trainingsplan</a:t>
            </a:r>
          </a:p>
          <a:p>
            <a:pPr marL="0" lvl="2" indent="-247650" eaLnBrk="1" hangingPunct="1">
              <a:lnSpc>
                <a:spcPts val="2400"/>
              </a:lnSpc>
            </a:pPr>
            <a:r>
              <a:rPr lang="de-DE" altLang="de-DE"/>
              <a:t>Risikosituationen</a:t>
            </a:r>
          </a:p>
          <a:p>
            <a:pPr marL="0" lvl="2" indent="-247650" eaLnBrk="1" hangingPunct="1">
              <a:lnSpc>
                <a:spcPts val="2400"/>
              </a:lnSpc>
            </a:pPr>
            <a:r>
              <a:rPr lang="de-DE" altLang="de-DE"/>
              <a:t>Stressmanagement</a:t>
            </a:r>
          </a:p>
          <a:p>
            <a:pPr marL="0" lvl="2" indent="-247650" eaLnBrk="1" hangingPunct="1">
              <a:lnSpc>
                <a:spcPts val="2400"/>
              </a:lnSpc>
            </a:pPr>
            <a:r>
              <a:rPr lang="de-DE" altLang="de-DE"/>
              <a:t>Soziales Netzwerk</a:t>
            </a:r>
          </a:p>
          <a:p>
            <a:pPr marL="0" lvl="2" indent="-247650" eaLnBrk="1" hangingPunct="1">
              <a:lnSpc>
                <a:spcPts val="2400"/>
              </a:lnSpc>
            </a:pPr>
            <a:r>
              <a:rPr lang="de-DE" altLang="de-DE" b="1"/>
              <a:t>Hilfreiche Gedanken</a:t>
            </a:r>
          </a:p>
          <a:p>
            <a:pPr marL="0" lvl="2" indent="-247650" eaLnBrk="1" hangingPunct="1">
              <a:lnSpc>
                <a:spcPts val="2400"/>
              </a:lnSpc>
            </a:pPr>
            <a:r>
              <a:rPr lang="de-DE" altLang="de-DE" b="1"/>
              <a:t>Rückschritte/Krisen</a:t>
            </a:r>
          </a:p>
          <a:p>
            <a:pPr marL="0" lvl="2" indent="-247650" eaLnBrk="1" hangingPunct="1">
              <a:lnSpc>
                <a:spcPts val="2400"/>
              </a:lnSpc>
            </a:pPr>
            <a:r>
              <a:rPr lang="de-DE" altLang="de-DE"/>
              <a:t>Konflikte</a:t>
            </a:r>
          </a:p>
          <a:p>
            <a:pPr marL="0" lvl="2" indent="-247650" eaLnBrk="1" hangingPunct="1">
              <a:lnSpc>
                <a:spcPts val="2400"/>
              </a:lnSpc>
            </a:pPr>
            <a:r>
              <a:rPr lang="de-DE" altLang="de-DE"/>
              <a:t>Freizeitgestaltung</a:t>
            </a:r>
          </a:p>
          <a:p>
            <a:pPr marL="0" lvl="2" indent="-247650" eaLnBrk="1" hangingPunct="1">
              <a:lnSpc>
                <a:spcPts val="2400"/>
              </a:lnSpc>
            </a:pPr>
            <a:r>
              <a:rPr lang="de-DE" altLang="de-DE" b="1"/>
              <a:t>Rituale</a:t>
            </a:r>
          </a:p>
          <a:p>
            <a:pPr marL="0" eaLnBrk="1" hangingPunct="1">
              <a:lnSpc>
                <a:spcPts val="2400"/>
              </a:lnSpc>
            </a:pPr>
            <a:endParaRPr lang="de-DE" altLang="de-DE" sz="2000"/>
          </a:p>
        </p:txBody>
      </p:sp>
      <p:sp>
        <p:nvSpPr>
          <p:cNvPr id="236550" name="Rectangle 6"/>
          <p:cNvSpPr>
            <a:spLocks noChangeArrowheads="1"/>
          </p:cNvSpPr>
          <p:nvPr/>
        </p:nvSpPr>
        <p:spPr bwMode="auto">
          <a:xfrm>
            <a:off x="1835150" y="1916113"/>
            <a:ext cx="7067550" cy="446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pic>
        <p:nvPicPr>
          <p:cNvPr id="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7894"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38596" name="Rectangle 4"/>
          <p:cNvSpPr>
            <a:spLocks noGrp="1" noChangeArrowheads="1"/>
          </p:cNvSpPr>
          <p:nvPr>
            <p:ph type="title"/>
          </p:nvPr>
        </p:nvSpPr>
        <p:spPr>
          <a:xfrm>
            <a:off x="1692275" y="1282700"/>
            <a:ext cx="7067550" cy="1066800"/>
          </a:xfrm>
        </p:spPr>
        <p:txBody>
          <a:bodyPr/>
          <a:lstStyle/>
          <a:p>
            <a:pPr algn="l" eaLnBrk="1" hangingPunct="1">
              <a:defRPr/>
            </a:pPr>
            <a:r>
              <a:rPr lang="de-DE" sz="3200" b="1" dirty="0">
                <a:cs typeface="+mj-cs"/>
              </a:rPr>
              <a:t>Methodik</a:t>
            </a:r>
          </a:p>
        </p:txBody>
      </p:sp>
      <p:sp>
        <p:nvSpPr>
          <p:cNvPr id="238597"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238598" name="Rectangle 6"/>
          <p:cNvSpPr>
            <a:spLocks noChangeArrowheads="1"/>
          </p:cNvSpPr>
          <p:nvPr/>
        </p:nvSpPr>
        <p:spPr bwMode="auto">
          <a:xfrm>
            <a:off x="1692275" y="2428875"/>
            <a:ext cx="7454900"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244475" indent="-244475"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20000"/>
              </a:spcBef>
              <a:buFontTx/>
              <a:buChar char="•"/>
            </a:pPr>
            <a:r>
              <a:rPr lang="de-DE" altLang="de-DE" dirty="0"/>
              <a:t>Prinzipien der Motivierenden Gespr</a:t>
            </a:r>
            <a:r>
              <a:rPr lang="de-DE" altLang="de-DE" dirty="0">
                <a:ea typeface="ヒラギノ角ゴ Pro W3" charset="-128"/>
              </a:rPr>
              <a:t>ächsführung </a:t>
            </a:r>
            <a:br>
              <a:rPr lang="de-DE" altLang="de-DE" dirty="0">
                <a:ea typeface="ヒラギノ角ゴ Pro W3" charset="-128"/>
              </a:rPr>
            </a:br>
            <a:r>
              <a:rPr lang="de-DE" altLang="de-DE" dirty="0">
                <a:ea typeface="ヒラギノ角ゴ Pro W3" charset="-128"/>
              </a:rPr>
              <a:t>(Miller &amp; </a:t>
            </a:r>
            <a:r>
              <a:rPr lang="de-DE" altLang="de-DE" dirty="0" err="1">
                <a:ea typeface="ヒラギノ角ゴ Pro W3" charset="-128"/>
              </a:rPr>
              <a:t>Rollnick</a:t>
            </a:r>
            <a:r>
              <a:rPr lang="de-DE" altLang="de-DE" dirty="0">
                <a:ea typeface="ヒラギノ角ゴ Pro W3" charset="-128"/>
              </a:rPr>
              <a:t> 1992) </a:t>
            </a:r>
          </a:p>
          <a:p>
            <a:pPr eaLnBrk="1" hangingPunct="1">
              <a:spcBef>
                <a:spcPct val="20000"/>
              </a:spcBef>
              <a:buFontTx/>
              <a:buChar char="•"/>
            </a:pPr>
            <a:r>
              <a:rPr lang="de-DE" altLang="de-DE" dirty="0">
                <a:ea typeface="ヒラギノ角ゴ Pro W3" charset="-128"/>
              </a:rPr>
              <a:t>Selbstmanagementvorgehen aus dem Bereich der </a:t>
            </a:r>
            <a:br>
              <a:rPr lang="de-DE" altLang="de-DE" dirty="0">
                <a:ea typeface="ヒラギノ角ゴ Pro W3" charset="-128"/>
              </a:rPr>
            </a:br>
            <a:r>
              <a:rPr lang="de-DE" altLang="de-DE" dirty="0">
                <a:ea typeface="ヒラギノ角ゴ Pro W3" charset="-128"/>
              </a:rPr>
              <a:t>Kognitiven Verhaltenstherapie (</a:t>
            </a:r>
            <a:r>
              <a:rPr lang="de-DE" altLang="de-DE" dirty="0" err="1">
                <a:ea typeface="ヒラギノ角ゴ Pro W3" charset="-128"/>
              </a:rPr>
              <a:t>Kanfer</a:t>
            </a:r>
            <a:r>
              <a:rPr lang="de-DE" altLang="de-DE" dirty="0">
                <a:ea typeface="ヒラギノ角ゴ Pro W3" charset="-128"/>
              </a:rPr>
              <a:t>, Reinecker, </a:t>
            </a:r>
            <a:br>
              <a:rPr lang="de-DE" altLang="de-DE" dirty="0">
                <a:ea typeface="ヒラギノ角ゴ Pro W3" charset="-128"/>
              </a:rPr>
            </a:br>
            <a:r>
              <a:rPr lang="de-DE" altLang="de-DE" dirty="0">
                <a:ea typeface="ヒラギノ角ゴ Pro W3" charset="-128"/>
              </a:rPr>
              <a:t>Schmelzer, 1996)</a:t>
            </a:r>
          </a:p>
          <a:p>
            <a:pPr eaLnBrk="1" hangingPunct="1">
              <a:spcBef>
                <a:spcPct val="20000"/>
              </a:spcBef>
              <a:buFontTx/>
              <a:buChar char="•"/>
            </a:pPr>
            <a:r>
              <a:rPr lang="de-DE" altLang="de-DE" dirty="0">
                <a:ea typeface="ヒラギノ角ゴ Pro W3" charset="-128"/>
              </a:rPr>
              <a:t>Grundidee des </a:t>
            </a:r>
            <a:r>
              <a:rPr lang="de-DE" altLang="de-DE" dirty="0" err="1">
                <a:ea typeface="ヒラギノ角ゴ Pro W3" charset="-128"/>
              </a:rPr>
              <a:t>Empowerment</a:t>
            </a:r>
            <a:endParaRPr lang="de-DE" altLang="de-DE" dirty="0">
              <a:ea typeface="ヒラギノ角ゴ Pro W3" charset="-128"/>
            </a:endParaRPr>
          </a:p>
          <a:p>
            <a:pPr eaLnBrk="1" hangingPunct="1">
              <a:spcBef>
                <a:spcPct val="20000"/>
              </a:spcBef>
              <a:spcAft>
                <a:spcPts val="600"/>
              </a:spcAft>
              <a:buFontTx/>
              <a:buChar char="•"/>
            </a:pPr>
            <a:r>
              <a:rPr lang="de-DE" altLang="de-DE" dirty="0">
                <a:ea typeface="ヒラギノ角ゴ Pro W3" charset="-128"/>
              </a:rPr>
              <a:t>Zusätzlich werden die in der Suchtprävention bewährten </a:t>
            </a:r>
            <a:r>
              <a:rPr lang="de-DE" altLang="de-DE" dirty="0" err="1">
                <a:ea typeface="ヒラギノ角ゴ Pro W3" charset="-128"/>
              </a:rPr>
              <a:t>psychoedukativen</a:t>
            </a:r>
            <a:r>
              <a:rPr lang="de-DE" altLang="de-DE" dirty="0">
                <a:ea typeface="ヒラギノ角ゴ Pro W3" charset="-128"/>
              </a:rPr>
              <a:t> Verfahren und die interaktionelle</a:t>
            </a:r>
            <a:br>
              <a:rPr lang="de-DE" altLang="de-DE" dirty="0">
                <a:ea typeface="ヒラギノ角ゴ Pro W3" charset="-128"/>
              </a:rPr>
            </a:br>
            <a:r>
              <a:rPr lang="de-DE" altLang="de-DE" dirty="0">
                <a:ea typeface="ヒラギノ角ゴ Pro W3" charset="-128"/>
              </a:rPr>
              <a:t>Methode zur Steuerung der Gruppendynamik angewandt </a:t>
            </a:r>
          </a:p>
          <a:p>
            <a:pPr eaLnBrk="1" hangingPunct="1">
              <a:spcBef>
                <a:spcPct val="20000"/>
              </a:spcBef>
              <a:spcAft>
                <a:spcPts val="600"/>
              </a:spcAft>
              <a:buFontTx/>
              <a:buChar char="•"/>
            </a:pPr>
            <a:endParaRPr lang="de-DE" altLang="de-DE" dirty="0">
              <a:ea typeface="ヒラギノ角ゴ Pro W3" charset="-128"/>
            </a:endParaRPr>
          </a:p>
          <a:p>
            <a:pPr eaLnBrk="1" hangingPunct="1">
              <a:spcBef>
                <a:spcPct val="20000"/>
              </a:spcBef>
            </a:pPr>
            <a:endParaRPr lang="de-DE" altLang="de-DE" dirty="0">
              <a:ea typeface="ヒラギノ角ゴ Pro W3" charset="-128"/>
            </a:endParaRPr>
          </a:p>
          <a:p>
            <a:pPr eaLnBrk="1" hangingPunct="1">
              <a:spcBef>
                <a:spcPct val="20000"/>
              </a:spcBef>
              <a:buFontTx/>
              <a:buAutoNum type="arabicPeriod" startAt="2"/>
            </a:pPr>
            <a:endParaRPr lang="de-DE" altLang="de-DE" dirty="0">
              <a:ea typeface="ヒラギノ角ゴ Pro W3" charset="-128"/>
            </a:endParaRPr>
          </a:p>
        </p:txBody>
      </p:sp>
      <p:pic>
        <p:nvPicPr>
          <p:cNvPr id="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9942"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Text Box 3"/>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87044" name="Rectangle 4"/>
          <p:cNvSpPr>
            <a:spLocks noGrp="1" noChangeArrowheads="1"/>
          </p:cNvSpPr>
          <p:nvPr>
            <p:ph type="title"/>
          </p:nvPr>
        </p:nvSpPr>
        <p:spPr>
          <a:xfrm>
            <a:off x="1681163" y="1282700"/>
            <a:ext cx="7067550" cy="1066800"/>
          </a:xfrm>
        </p:spPr>
        <p:txBody>
          <a:bodyPr/>
          <a:lstStyle/>
          <a:p>
            <a:pPr algn="l" eaLnBrk="1" hangingPunct="1">
              <a:defRPr/>
            </a:pPr>
            <a:r>
              <a:rPr lang="de-DE" sz="3200" b="1" dirty="0">
                <a:solidFill>
                  <a:schemeClr val="tx1"/>
                </a:solidFill>
                <a:cs typeface="+mj-cs"/>
              </a:rPr>
              <a:t>Methodik</a:t>
            </a:r>
          </a:p>
        </p:txBody>
      </p:sp>
      <p:sp>
        <p:nvSpPr>
          <p:cNvPr id="87045" name="Rectangle 5"/>
          <p:cNvSpPr>
            <a:spLocks noGrp="1" noChangeArrowheads="1"/>
          </p:cNvSpPr>
          <p:nvPr>
            <p:ph type="body" sz="half" idx="2"/>
          </p:nvPr>
        </p:nvSpPr>
        <p:spPr>
          <a:xfrm>
            <a:off x="1681163" y="2420938"/>
            <a:ext cx="7212012" cy="4608512"/>
          </a:xfrm>
        </p:spPr>
        <p:txBody>
          <a:bodyPr/>
          <a:lstStyle/>
          <a:p>
            <a:pPr marL="233363" indent="-233363" eaLnBrk="1" hangingPunct="1">
              <a:spcAft>
                <a:spcPts val="600"/>
              </a:spcAft>
            </a:pPr>
            <a:r>
              <a:rPr lang="de-DE" altLang="de-DE" sz="2000"/>
              <a:t>Gesundheitsinformation sowie Reflexionsübungen und Selbstanalyse</a:t>
            </a:r>
          </a:p>
          <a:p>
            <a:pPr marL="233363" indent="-233363" eaLnBrk="1" hangingPunct="1">
              <a:spcAft>
                <a:spcPts val="600"/>
              </a:spcAft>
            </a:pPr>
            <a:r>
              <a:rPr lang="de-DE" altLang="de-DE" sz="2000"/>
              <a:t>individuelle Ableitung von Zielsetzungen in Form von Trainingspl</a:t>
            </a:r>
            <a:r>
              <a:rPr lang="de-DE" altLang="de-DE" sz="2000">
                <a:ea typeface="ヒラギノ角ゴ Pro W3" charset="-128"/>
              </a:rPr>
              <a:t>än</a:t>
            </a:r>
            <a:r>
              <a:rPr lang="de-DE" altLang="de-DE" sz="2000"/>
              <a:t>en </a:t>
            </a:r>
          </a:p>
          <a:p>
            <a:pPr marL="233363" indent="-233363" eaLnBrk="1" hangingPunct="1">
              <a:spcAft>
                <a:spcPts val="600"/>
              </a:spcAft>
            </a:pPr>
            <a:r>
              <a:rPr lang="de-DE" altLang="de-DE" sz="2000"/>
              <a:t>Protokolle und Hilfen zur Selbstbeobachtung und -kontrolle in Alltagssituationen</a:t>
            </a:r>
          </a:p>
          <a:p>
            <a:pPr marL="233363" indent="-233363" eaLnBrk="1" hangingPunct="1">
              <a:spcAft>
                <a:spcPts val="600"/>
              </a:spcAft>
            </a:pPr>
            <a:r>
              <a:rPr lang="de-DE" altLang="de-DE" sz="2000"/>
              <a:t>Umgang mit riskanten Situationen und  Einüben von Verhaltensmöglichkeiten mit Hilfe von Rollenspielen</a:t>
            </a:r>
            <a:endParaRPr lang="de-DE" altLang="de-DE">
              <a:latin typeface="Times New Roman" pitchFamily="18" charset="0"/>
            </a:endParaRPr>
          </a:p>
          <a:p>
            <a:pPr marL="233363" indent="-233363" eaLnBrk="1" hangingPunct="1">
              <a:spcAft>
                <a:spcPts val="600"/>
              </a:spcAft>
            </a:pPr>
            <a:endParaRPr lang="de-DE" altLang="de-DE" sz="2000"/>
          </a:p>
          <a:p>
            <a:pPr marL="233363" indent="-233363" eaLnBrk="1" hangingPunct="1">
              <a:spcAft>
                <a:spcPts val="600"/>
              </a:spcAft>
            </a:pPr>
            <a:endParaRPr lang="de-DE" altLang="de-DE">
              <a:latin typeface="Times New Roman" pitchFamily="18" charset="0"/>
            </a:endParaRP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41989"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3"/>
          <p:cNvSpPr txBox="1">
            <a:spLocks noChangeArrowheads="1"/>
          </p:cNvSpPr>
          <p:nvPr/>
        </p:nvSpPr>
        <p:spPr bwMode="auto">
          <a:xfrm>
            <a:off x="2268538" y="1196975"/>
            <a:ext cx="561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50000"/>
              </a:spcBef>
            </a:pPr>
            <a:endParaRPr lang="de-DE" altLang="de-DE" sz="2400" b="1">
              <a:solidFill>
                <a:schemeClr val="bg1"/>
              </a:solidFill>
            </a:endParaRPr>
          </a:p>
        </p:txBody>
      </p:sp>
      <p:sp>
        <p:nvSpPr>
          <p:cNvPr id="267269" name="Rectangle 5"/>
          <p:cNvSpPr>
            <a:spLocks noGrp="1" noChangeArrowheads="1"/>
          </p:cNvSpPr>
          <p:nvPr>
            <p:ph type="body" sz="half" idx="4294967295"/>
          </p:nvPr>
        </p:nvSpPr>
        <p:spPr>
          <a:xfrm>
            <a:off x="1692275" y="2416175"/>
            <a:ext cx="7308850" cy="5334000"/>
          </a:xfrm>
        </p:spPr>
        <p:txBody>
          <a:bodyPr/>
          <a:lstStyle/>
          <a:p>
            <a:pPr marL="323850" indent="-312738" eaLnBrk="1" hangingPunct="1">
              <a:lnSpc>
                <a:spcPts val="2400"/>
              </a:lnSpc>
              <a:spcBef>
                <a:spcPct val="0"/>
              </a:spcBef>
              <a:buFontTx/>
              <a:buNone/>
            </a:pPr>
            <a:endParaRPr lang="de-DE" altLang="de-DE" sz="2400"/>
          </a:p>
          <a:p>
            <a:pPr marL="323850" indent="-312738" eaLnBrk="1" hangingPunct="1">
              <a:lnSpc>
                <a:spcPts val="2400"/>
              </a:lnSpc>
              <a:spcBef>
                <a:spcPct val="0"/>
              </a:spcBef>
              <a:buFontTx/>
              <a:buAutoNum type="arabicPeriod"/>
            </a:pPr>
            <a:r>
              <a:rPr lang="de-DE" altLang="de-DE" sz="2400"/>
              <a:t>Finanzierung: </a:t>
            </a:r>
            <a:br>
              <a:rPr lang="de-DE" altLang="de-DE" sz="2400"/>
            </a:br>
            <a:r>
              <a:rPr lang="de-DE" altLang="de-DE" sz="2400"/>
              <a:t>Auf der Basis des „Leitfaden Prävention</a:t>
            </a:r>
            <a:r>
              <a:rPr lang="ja-JP" altLang="de-DE" sz="2400"/>
              <a:t>“</a:t>
            </a:r>
            <a:r>
              <a:rPr lang="de-DE" altLang="ja-JP" sz="2400"/>
              <a:t> gem. </a:t>
            </a:r>
          </a:p>
          <a:p>
            <a:pPr marL="323850" indent="-312738" eaLnBrk="1" hangingPunct="1">
              <a:lnSpc>
                <a:spcPts val="2400"/>
              </a:lnSpc>
              <a:spcBef>
                <a:spcPct val="0"/>
              </a:spcBef>
              <a:buFontTx/>
              <a:buNone/>
            </a:pPr>
            <a:r>
              <a:rPr lang="de-DE" altLang="ja-JP" sz="2400"/>
              <a:t>	§ 20 SGB V. Das Programm erfüllt die Voraussetzungen der Präventionsprinzipien </a:t>
            </a:r>
            <a:br>
              <a:rPr lang="de-DE" altLang="ja-JP" sz="2400"/>
            </a:br>
            <a:r>
              <a:rPr lang="de-DE" altLang="ja-JP" sz="2400"/>
              <a:t>und „Gesundheitsgerechter Umgang mit Alkohol</a:t>
            </a:r>
            <a:r>
              <a:rPr lang="ja-JP" altLang="de-DE" sz="2400"/>
              <a:t>“</a:t>
            </a:r>
            <a:r>
              <a:rPr lang="de-DE" altLang="ja-JP" sz="2400"/>
              <a:t>.</a:t>
            </a:r>
            <a:br>
              <a:rPr lang="de-DE" altLang="ja-JP" sz="2400"/>
            </a:br>
            <a:br>
              <a:rPr lang="de-DE" altLang="ja-JP" sz="2400"/>
            </a:br>
            <a:endParaRPr lang="de-DE" altLang="de-DE" sz="24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 name="Picture 8" descr="C:\Users\MExner\AppData\Local\Temp\Rar$DRa0.657\CD-Oeffentlichkeitsarbeit\SKOLL-SPEZIAL-Logo\SKOLL-SPEZIA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3"/>
          <p:cNvSpPr txBox="1">
            <a:spLocks noChangeArrowheads="1"/>
          </p:cNvSpPr>
          <p:nvPr/>
        </p:nvSpPr>
        <p:spPr bwMode="auto">
          <a:xfrm>
            <a:off x="2268538" y="1196975"/>
            <a:ext cx="561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50000"/>
              </a:spcBef>
            </a:pPr>
            <a:endParaRPr lang="de-DE" altLang="de-DE" sz="2400" b="1">
              <a:solidFill>
                <a:schemeClr val="bg1"/>
              </a:solidFill>
            </a:endParaRPr>
          </a:p>
        </p:txBody>
      </p:sp>
      <p:sp>
        <p:nvSpPr>
          <p:cNvPr id="267269" name="Rectangle 5"/>
          <p:cNvSpPr>
            <a:spLocks noGrp="1" noChangeArrowheads="1"/>
          </p:cNvSpPr>
          <p:nvPr>
            <p:ph type="body" sz="half" idx="4294967295"/>
          </p:nvPr>
        </p:nvSpPr>
        <p:spPr>
          <a:xfrm>
            <a:off x="1692275" y="2416175"/>
            <a:ext cx="7308850" cy="5334000"/>
          </a:xfrm>
        </p:spPr>
        <p:txBody>
          <a:bodyPr/>
          <a:lstStyle/>
          <a:p>
            <a:pPr marL="323850" indent="-312738" eaLnBrk="1" hangingPunct="1">
              <a:lnSpc>
                <a:spcPts val="2400"/>
              </a:lnSpc>
              <a:spcBef>
                <a:spcPct val="0"/>
              </a:spcBef>
              <a:buFontTx/>
              <a:buNone/>
            </a:pPr>
            <a:endParaRPr lang="de-DE" altLang="de-DE" sz="2400"/>
          </a:p>
          <a:p>
            <a:pPr marL="323850" indent="-312738" eaLnBrk="1" hangingPunct="1">
              <a:lnSpc>
                <a:spcPts val="2400"/>
              </a:lnSpc>
              <a:spcBef>
                <a:spcPct val="0"/>
              </a:spcBef>
              <a:buFontTx/>
              <a:buAutoNum type="arabicPeriod"/>
            </a:pPr>
            <a:r>
              <a:rPr lang="de-DE" altLang="de-DE" sz="2400"/>
              <a:t>Finanzierung: </a:t>
            </a:r>
            <a:br>
              <a:rPr lang="de-DE" altLang="de-DE" sz="2400"/>
            </a:br>
            <a:r>
              <a:rPr lang="de-DE" altLang="de-DE" sz="2400"/>
              <a:t>Auf der Basis des „Leitfaden Prävention</a:t>
            </a:r>
            <a:r>
              <a:rPr lang="ja-JP" altLang="de-DE" sz="2400"/>
              <a:t>“</a:t>
            </a:r>
            <a:r>
              <a:rPr lang="de-DE" altLang="ja-JP" sz="2400"/>
              <a:t> gem. </a:t>
            </a:r>
          </a:p>
          <a:p>
            <a:pPr marL="323850" indent="-312738" eaLnBrk="1" hangingPunct="1">
              <a:lnSpc>
                <a:spcPts val="2400"/>
              </a:lnSpc>
              <a:spcBef>
                <a:spcPct val="0"/>
              </a:spcBef>
              <a:buFontTx/>
              <a:buNone/>
            </a:pPr>
            <a:r>
              <a:rPr lang="de-DE" altLang="ja-JP" sz="2400"/>
              <a:t>	§ 20 SGB V. </a:t>
            </a:r>
          </a:p>
          <a:p>
            <a:pPr marL="323850" indent="-312738" eaLnBrk="1" hangingPunct="1">
              <a:lnSpc>
                <a:spcPts val="2400"/>
              </a:lnSpc>
              <a:spcBef>
                <a:spcPct val="0"/>
              </a:spcBef>
              <a:buFontTx/>
              <a:buNone/>
            </a:pPr>
            <a:r>
              <a:rPr lang="de-DE" altLang="ja-JP" sz="2400"/>
              <a:t>	Das Programm erfüllt die Voraussetzungen der Prävention und Gesundheitsförderung nach dem Settingansatz zum Thema Sucht, insbesondere für arbeitslose Menschen.</a:t>
            </a:r>
            <a:br>
              <a:rPr lang="de-DE" altLang="ja-JP" sz="2400"/>
            </a:br>
            <a:br>
              <a:rPr lang="de-DE" altLang="ja-JP" sz="2400"/>
            </a:br>
            <a:endParaRPr lang="de-DE" altLang="de-DE" sz="24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 name="Picture 8" descr="C:\Users\MExner\AppData\Local\Temp\Rar$DRa0.657\CD-Oeffentlichkeitsarbeit\SKOLL-SPEZIAL-Logo\SKOLL-SPEZIA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116013" y="188913"/>
            <a:ext cx="6192837" cy="1427162"/>
          </a:xfrm>
        </p:spPr>
        <p:txBody>
          <a:bodyPr/>
          <a:lstStyle/>
          <a:p>
            <a:pPr algn="l" eaLnBrk="1" hangingPunct="1">
              <a:defRPr/>
            </a:pPr>
            <a:r>
              <a:rPr lang="de-DE" sz="3200" b="1" dirty="0">
                <a:solidFill>
                  <a:schemeClr val="tx1"/>
                </a:solidFill>
                <a:cs typeface="+mj-cs"/>
              </a:rPr>
              <a:t>Lebensweltorientiert</a:t>
            </a: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48131"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33375"/>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Bild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1671638"/>
            <a:ext cx="7794625"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feld 3"/>
          <p:cNvSpPr txBox="1">
            <a:spLocks noChangeArrowheads="1"/>
          </p:cNvSpPr>
          <p:nvPr/>
        </p:nvSpPr>
        <p:spPr bwMode="auto">
          <a:xfrm>
            <a:off x="1331913" y="4076700"/>
            <a:ext cx="67691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4" rIns="91406" bIns="45704">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ct val="90000"/>
              </a:lnSpc>
            </a:pPr>
            <a:r>
              <a:rPr lang="de-DE" altLang="de-DE" sz="2400"/>
              <a:t>SKOLL wird in unterschiedlichen Settings durchgeführt.</a:t>
            </a:r>
          </a:p>
          <a:p>
            <a:pPr eaLnBrk="1" hangingPunct="1">
              <a:lnSpc>
                <a:spcPct val="90000"/>
              </a:lnSpc>
            </a:pPr>
            <a:r>
              <a:rPr lang="de-DE" altLang="de-DE" sz="2400"/>
              <a:t>In allen Settings finden die Grundprinzipien von SKOLL Anwendung.</a:t>
            </a:r>
          </a:p>
          <a:p>
            <a:pPr eaLnBrk="1" hangingPunct="1">
              <a:lnSpc>
                <a:spcPct val="90000"/>
              </a:lnSpc>
            </a:pPr>
            <a:r>
              <a:rPr lang="de-DE" altLang="de-DE" sz="2400"/>
              <a:t>Das Manual wird stets den Lebenswelten der Teilnehmenden angepasst.</a:t>
            </a:r>
          </a:p>
        </p:txBody>
      </p:sp>
      <p:sp>
        <p:nvSpPr>
          <p:cNvPr id="5" name="Fußzeilenplatzhalter 4"/>
          <p:cNvSpPr>
            <a:spLocks noGrp="1"/>
          </p:cNvSpPr>
          <p:nvPr>
            <p:ph type="ftr" sz="quarter" idx="11"/>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400"/>
              <a:t>Sabine Bösing</a:t>
            </a:r>
          </a:p>
        </p:txBody>
      </p:sp>
      <p:sp>
        <p:nvSpPr>
          <p:cNvPr id="6" name="Foliennummernplatzhalter 5"/>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84F3DF7C-D845-4ED6-8EE5-AA8C7727A7C0}" type="slidenum">
              <a:rPr lang="de-DE" altLang="de-DE" sz="1400"/>
              <a:pPr eaLnBrk="1" hangingPunct="1"/>
              <a:t>17</a:t>
            </a:fld>
            <a:endParaRPr lang="de-DE" altLang="de-DE"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116013" y="188913"/>
            <a:ext cx="6192837" cy="1427162"/>
          </a:xfrm>
        </p:spPr>
        <p:txBody>
          <a:bodyPr/>
          <a:lstStyle/>
          <a:p>
            <a:pPr algn="l" eaLnBrk="1" hangingPunct="1">
              <a:defRPr/>
            </a:pPr>
            <a:r>
              <a:rPr lang="de-DE" sz="3200" b="1" dirty="0">
                <a:solidFill>
                  <a:schemeClr val="tx1"/>
                </a:solidFill>
                <a:cs typeface="+mj-cs"/>
              </a:rPr>
              <a:t>Lebensweltorientiert</a:t>
            </a: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0179"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33375"/>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feld 3"/>
          <p:cNvSpPr txBox="1">
            <a:spLocks noChangeArrowheads="1"/>
          </p:cNvSpPr>
          <p:nvPr/>
        </p:nvSpPr>
        <p:spPr bwMode="auto">
          <a:xfrm>
            <a:off x="1403350" y="1700213"/>
            <a:ext cx="67691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4" rIns="91406" bIns="45704">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ct val="90000"/>
              </a:lnSpc>
            </a:pPr>
            <a:r>
              <a:rPr lang="de-DE" altLang="de-DE" sz="2400"/>
              <a:t>Lebensweltorientierte Ausrichtung von SKOLL mit dem Ziel, einen gelingenden Alltag zu ermöglichen.</a:t>
            </a:r>
          </a:p>
          <a:p>
            <a:pPr eaLnBrk="1" hangingPunct="1">
              <a:lnSpc>
                <a:spcPct val="90000"/>
              </a:lnSpc>
            </a:pPr>
            <a:endParaRPr lang="de-DE" altLang="de-DE" sz="2400"/>
          </a:p>
        </p:txBody>
      </p:sp>
      <p:sp>
        <p:nvSpPr>
          <p:cNvPr id="3" name="Fußzeilenplatzhalter 2"/>
          <p:cNvSpPr>
            <a:spLocks noGrp="1"/>
          </p:cNvSpPr>
          <p:nvPr>
            <p:ph type="ftr" sz="quarter" idx="11"/>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400"/>
              <a:t>Sabine Bösing</a:t>
            </a:r>
          </a:p>
        </p:txBody>
      </p:sp>
      <p:sp>
        <p:nvSpPr>
          <p:cNvPr id="5" name="Foliennummernplatzhalter 4"/>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56649708-0538-4387-9D58-CE28EAAB2A5F}" type="slidenum">
              <a:rPr lang="de-DE" altLang="de-DE" sz="1400"/>
              <a:pPr eaLnBrk="1" hangingPunct="1"/>
              <a:t>18</a:t>
            </a:fld>
            <a:endParaRPr lang="de-DE" altLang="de-DE" sz="1400"/>
          </a:p>
        </p:txBody>
      </p:sp>
      <p:pic>
        <p:nvPicPr>
          <p:cNvPr id="50183" name="Bild 8"/>
          <p:cNvPicPr>
            <a:picLocks noChangeAspect="1" noChangeArrowheads="1"/>
          </p:cNvPicPr>
          <p:nvPr/>
        </p:nvPicPr>
        <p:blipFill>
          <a:blip r:embed="rId5">
            <a:extLst>
              <a:ext uri="{28A0092B-C50C-407E-A947-70E740481C1C}">
                <a14:useLocalDpi xmlns:a14="http://schemas.microsoft.com/office/drawing/2010/main" val="0"/>
              </a:ext>
            </a:extLst>
          </a:blip>
          <a:srcRect b="39024"/>
          <a:stretch>
            <a:fillRect/>
          </a:stretch>
        </p:blipFill>
        <p:spPr bwMode="auto">
          <a:xfrm>
            <a:off x="1187450" y="3573463"/>
            <a:ext cx="73453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116013" y="188913"/>
            <a:ext cx="6192837" cy="1427162"/>
          </a:xfrm>
        </p:spPr>
        <p:txBody>
          <a:bodyPr/>
          <a:lstStyle/>
          <a:p>
            <a:pPr algn="l" eaLnBrk="1" hangingPunct="1">
              <a:defRPr/>
            </a:pPr>
            <a:r>
              <a:rPr lang="de-DE" sz="3200" b="1" dirty="0">
                <a:solidFill>
                  <a:schemeClr val="tx1"/>
                </a:solidFill>
                <a:cs typeface="+mj-cs"/>
              </a:rPr>
              <a:t>Lebensweltorientiert</a:t>
            </a: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2227"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33375"/>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ußzeilenplatzhalter 2"/>
          <p:cNvSpPr>
            <a:spLocks noGrp="1"/>
          </p:cNvSpPr>
          <p:nvPr>
            <p:ph type="ftr" sz="quarter" idx="11"/>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400"/>
              <a:t>Sabine Bösing</a:t>
            </a:r>
          </a:p>
        </p:txBody>
      </p:sp>
      <p:sp>
        <p:nvSpPr>
          <p:cNvPr id="5" name="Foliennummernplatzhalter 4"/>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5EC33C78-F468-433C-9183-E34F074C7CF4}" type="slidenum">
              <a:rPr lang="de-DE" altLang="de-DE" sz="1400"/>
              <a:pPr eaLnBrk="1" hangingPunct="1"/>
              <a:t>19</a:t>
            </a:fld>
            <a:endParaRPr lang="de-DE" altLang="de-DE" sz="1400"/>
          </a:p>
        </p:txBody>
      </p:sp>
      <p:pic>
        <p:nvPicPr>
          <p:cNvPr id="52230" name="Bild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93800" y="1773238"/>
            <a:ext cx="79375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Bild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6500" y="4005263"/>
            <a:ext cx="7937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0"/>
            <a:ext cx="4410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7411"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3388" y="26035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el 1"/>
          <p:cNvSpPr>
            <a:spLocks noGrp="1"/>
          </p:cNvSpPr>
          <p:nvPr>
            <p:ph type="title"/>
          </p:nvPr>
        </p:nvSpPr>
        <p:spPr>
          <a:xfrm>
            <a:off x="242888" y="0"/>
            <a:ext cx="7251700" cy="1331913"/>
          </a:xfrm>
        </p:spPr>
        <p:txBody>
          <a:bodyPr/>
          <a:lstStyle/>
          <a:p>
            <a:pPr eaLnBrk="1" hangingPunct="1"/>
            <a:r>
              <a:rPr lang="de-DE" altLang="de-DE" dirty="0">
                <a:latin typeface="Lucida Sans Unicode" pitchFamily="34" charset="0"/>
              </a:rPr>
              <a:t>Setting-Ansätze - mehr als nur externe Unterstützung durch Krankenkassen</a:t>
            </a:r>
          </a:p>
        </p:txBody>
      </p:sp>
      <p:sp>
        <p:nvSpPr>
          <p:cNvPr id="103426" name="Fußzeilenplatzhalter 3"/>
          <p:cNvSpPr>
            <a:spLocks noGrp="1"/>
          </p:cNvSpPr>
          <p:nvPr>
            <p:ph type="ftr" sz="quarter" idx="11"/>
          </p:nvPr>
        </p:nvSpPr>
        <p:spPr>
          <a:xfrm>
            <a:off x="242888" y="6591300"/>
            <a:ext cx="6111875" cy="266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de-DE" sz="800">
                <a:solidFill>
                  <a:srgbClr val="000000"/>
                </a:solidFill>
              </a:rPr>
              <a:t>Dr. Volker Wanek, GKV-Spitzenverband</a:t>
            </a:r>
          </a:p>
        </p:txBody>
      </p:sp>
      <p:sp>
        <p:nvSpPr>
          <p:cNvPr id="103427" name="Datumsplatzhalter 4"/>
          <p:cNvSpPr>
            <a:spLocks noGrp="1"/>
          </p:cNvSpPr>
          <p:nvPr>
            <p:ph type="dt" sz="quarter" idx="10"/>
          </p:nvPr>
        </p:nvSpPr>
        <p:spPr>
          <a:xfrm>
            <a:off x="6426200" y="6635750"/>
            <a:ext cx="566738" cy="1730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de-DE" sz="600">
                <a:solidFill>
                  <a:srgbClr val="000000"/>
                </a:solidFill>
              </a:rPr>
              <a:t>06.05.2019</a:t>
            </a:r>
          </a:p>
        </p:txBody>
      </p:sp>
      <p:sp>
        <p:nvSpPr>
          <p:cNvPr id="103428" name="Foliennummernplatzhalter 5"/>
          <p:cNvSpPr>
            <a:spLocks noGrp="1"/>
          </p:cNvSpPr>
          <p:nvPr>
            <p:ph type="sldNum" sz="quarter" idx="12"/>
          </p:nvPr>
        </p:nvSpPr>
        <p:spPr>
          <a:xfrm>
            <a:off x="6992938" y="6635750"/>
            <a:ext cx="528637" cy="1730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600">
                <a:solidFill>
                  <a:srgbClr val="B10F21"/>
                </a:solidFill>
                <a:sym typeface="Symbol" pitchFamily="18" charset="2"/>
              </a:rPr>
              <a:t> </a:t>
            </a:r>
            <a:r>
              <a:rPr lang="de-DE" altLang="de-DE" sz="600">
                <a:solidFill>
                  <a:srgbClr val="000000"/>
                </a:solidFill>
                <a:sym typeface="Symbol" pitchFamily="18" charset="2"/>
              </a:rPr>
              <a:t>Seite </a:t>
            </a:r>
            <a:fld id="{B8911C25-0882-4B12-BC59-FAA44E5E6A50}" type="slidenum">
              <a:rPr lang="de-DE" altLang="de-DE" sz="600">
                <a:solidFill>
                  <a:srgbClr val="000000"/>
                </a:solidFill>
                <a:sym typeface="Symbol" pitchFamily="18" charset="2"/>
              </a:rPr>
              <a:pPr eaLnBrk="1" hangingPunct="1"/>
              <a:t>20</a:t>
            </a:fld>
            <a:endParaRPr lang="de-DE" altLang="de-DE" sz="600">
              <a:solidFill>
                <a:srgbClr val="000000"/>
              </a:solidFill>
              <a:sym typeface="Symbol" pitchFamily="18" charset="2"/>
            </a:endParaRPr>
          </a:p>
        </p:txBody>
      </p:sp>
      <p:grpSp>
        <p:nvGrpSpPr>
          <p:cNvPr id="54277" name="Group 2"/>
          <p:cNvGrpSpPr>
            <a:grpSpLocks noGrp="1"/>
          </p:cNvGrpSpPr>
          <p:nvPr/>
        </p:nvGrpSpPr>
        <p:grpSpPr bwMode="auto">
          <a:xfrm>
            <a:off x="2303463" y="1701800"/>
            <a:ext cx="4806950" cy="4670425"/>
            <a:chOff x="1824" y="633"/>
            <a:chExt cx="2834" cy="2849"/>
          </a:xfrm>
        </p:grpSpPr>
        <p:sp>
          <p:nvSpPr>
            <p:cNvPr id="54282" name="Puzzle3"/>
            <p:cNvSpPr>
              <a:spLocks noEditPoints="1" noChangeArrowheads="1"/>
            </p:cNvSpPr>
            <p:nvPr/>
          </p:nvSpPr>
          <p:spPr bwMode="auto">
            <a:xfrm>
              <a:off x="3204" y="633"/>
              <a:ext cx="1114" cy="1514"/>
            </a:xfrm>
            <a:custGeom>
              <a:avLst/>
              <a:gdLst>
                <a:gd name="T0" fmla="*/ 1 w 21600"/>
                <a:gd name="T1" fmla="*/ 5 h 21600"/>
                <a:gd name="T2" fmla="*/ 3 w 21600"/>
                <a:gd name="T3" fmla="*/ 7 h 21600"/>
                <a:gd name="T4" fmla="*/ 2 w 21600"/>
                <a:gd name="T5" fmla="*/ 5 h 21600"/>
                <a:gd name="T6" fmla="*/ 3 w 21600"/>
                <a:gd name="T7" fmla="*/ 2 h 21600"/>
                <a:gd name="T8" fmla="*/ 1 w 21600"/>
                <a:gd name="T9" fmla="*/ 0 h 21600"/>
                <a:gd name="T10" fmla="*/ 0 w 21600"/>
                <a:gd name="T11" fmla="*/ 2 h 21600"/>
                <a:gd name="T12" fmla="*/ 1 w 21600"/>
                <a:gd name="T13" fmla="*/ 5 h 21600"/>
                <a:gd name="T14" fmla="*/ 0 w 21600"/>
                <a:gd name="T15" fmla="*/ 7 h 21600"/>
                <a:gd name="T16" fmla="*/ 0 60000 65536"/>
                <a:gd name="T17" fmla="*/ 0 60000 65536"/>
                <a:gd name="T18" fmla="*/ 0 60000 65536"/>
                <a:gd name="T19" fmla="*/ 0 60000 65536"/>
                <a:gd name="T20" fmla="*/ 0 60000 65536"/>
                <a:gd name="T21" fmla="*/ 0 60000 65536"/>
                <a:gd name="T22" fmla="*/ 0 60000 65536"/>
                <a:gd name="T23" fmla="*/ 0 60000 65536"/>
                <a:gd name="T24" fmla="*/ 2269 w 21600"/>
                <a:gd name="T25" fmla="*/ 7718 h 21600"/>
                <a:gd name="T26" fmla="*/ 19157 w 21600"/>
                <a:gd name="T27" fmla="*/ 2023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endParaRPr lang="de-DE"/>
            </a:p>
          </p:txBody>
        </p:sp>
        <p:sp>
          <p:nvSpPr>
            <p:cNvPr id="54283" name="Puzzle2"/>
            <p:cNvSpPr>
              <a:spLocks noEditPoints="1" noChangeArrowheads="1"/>
            </p:cNvSpPr>
            <p:nvPr/>
          </p:nvSpPr>
          <p:spPr bwMode="auto">
            <a:xfrm>
              <a:off x="2880" y="1736"/>
              <a:ext cx="1778" cy="1379"/>
            </a:xfrm>
            <a:custGeom>
              <a:avLst/>
              <a:gdLst>
                <a:gd name="T0" fmla="*/ 0 w 21600"/>
                <a:gd name="T1" fmla="*/ 4 h 21600"/>
                <a:gd name="T2" fmla="*/ 2 w 21600"/>
                <a:gd name="T3" fmla="*/ 5 h 21600"/>
                <a:gd name="T4" fmla="*/ 6 w 21600"/>
                <a:gd name="T5" fmla="*/ 4 h 21600"/>
                <a:gd name="T6" fmla="*/ 9 w 21600"/>
                <a:gd name="T7" fmla="*/ 5 h 21600"/>
                <a:gd name="T8" fmla="*/ 12 w 21600"/>
                <a:gd name="T9" fmla="*/ 4 h 21600"/>
                <a:gd name="T10" fmla="*/ 9 w 21600"/>
                <a:gd name="T11" fmla="*/ 1 h 21600"/>
                <a:gd name="T12" fmla="*/ 6 w 21600"/>
                <a:gd name="T13" fmla="*/ 0 h 21600"/>
                <a:gd name="T14" fmla="*/ 2 w 21600"/>
                <a:gd name="T15" fmla="*/ 2 h 21600"/>
                <a:gd name="T16" fmla="*/ 0 60000 65536"/>
                <a:gd name="T17" fmla="*/ 0 60000 65536"/>
                <a:gd name="T18" fmla="*/ 0 60000 65536"/>
                <a:gd name="T19" fmla="*/ 0 60000 65536"/>
                <a:gd name="T20" fmla="*/ 0 60000 65536"/>
                <a:gd name="T21" fmla="*/ 0 60000 65536"/>
                <a:gd name="T22" fmla="*/ 0 60000 65536"/>
                <a:gd name="T23" fmla="*/ 0 60000 65536"/>
                <a:gd name="T24" fmla="*/ 5394 w 21600"/>
                <a:gd name="T25" fmla="*/ 6735 h 21600"/>
                <a:gd name="T26" fmla="*/ 16182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endParaRPr lang="de-DE"/>
            </a:p>
          </p:txBody>
        </p:sp>
        <p:sp>
          <p:nvSpPr>
            <p:cNvPr id="54284" name="Puzzle4"/>
            <p:cNvSpPr>
              <a:spLocks noEditPoints="1" noChangeArrowheads="1"/>
            </p:cNvSpPr>
            <p:nvPr/>
          </p:nvSpPr>
          <p:spPr bwMode="auto">
            <a:xfrm>
              <a:off x="2192" y="1719"/>
              <a:ext cx="1072" cy="1763"/>
            </a:xfrm>
            <a:custGeom>
              <a:avLst/>
              <a:gdLst>
                <a:gd name="T0" fmla="*/ 1 w 21600"/>
                <a:gd name="T1" fmla="*/ 6 h 21600"/>
                <a:gd name="T2" fmla="*/ 0 w 21600"/>
                <a:gd name="T3" fmla="*/ 9 h 21600"/>
                <a:gd name="T4" fmla="*/ 1 w 21600"/>
                <a:gd name="T5" fmla="*/ 12 h 21600"/>
                <a:gd name="T6" fmla="*/ 3 w 21600"/>
                <a:gd name="T7" fmla="*/ 9 h 21600"/>
                <a:gd name="T8" fmla="*/ 2 w 21600"/>
                <a:gd name="T9" fmla="*/ 6 h 21600"/>
                <a:gd name="T10" fmla="*/ 3 w 21600"/>
                <a:gd name="T11" fmla="*/ 3 h 21600"/>
                <a:gd name="T12" fmla="*/ 1 w 21600"/>
                <a:gd name="T13" fmla="*/ 0 h 21600"/>
                <a:gd name="T14" fmla="*/ 0 w 21600"/>
                <a:gd name="T15" fmla="*/ 3 h 21600"/>
                <a:gd name="T16" fmla="*/ 0 60000 65536"/>
                <a:gd name="T17" fmla="*/ 0 60000 65536"/>
                <a:gd name="T18" fmla="*/ 0 60000 65536"/>
                <a:gd name="T19" fmla="*/ 0 60000 65536"/>
                <a:gd name="T20" fmla="*/ 0 60000 65536"/>
                <a:gd name="T21" fmla="*/ 0 60000 65536"/>
                <a:gd name="T22" fmla="*/ 0 60000 65536"/>
                <a:gd name="T23" fmla="*/ 0 60000 65536"/>
                <a:gd name="T24" fmla="*/ 2075 w 21600"/>
                <a:gd name="T25" fmla="*/ 5660 h 21600"/>
                <a:gd name="T26" fmla="*/ 20210 w 21600"/>
                <a:gd name="T27" fmla="*/ 15976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endParaRPr lang="de-DE"/>
            </a:p>
          </p:txBody>
        </p:sp>
        <p:sp>
          <p:nvSpPr>
            <p:cNvPr id="54285" name="Puzzle1"/>
            <p:cNvSpPr>
              <a:spLocks noEditPoints="1" noChangeArrowheads="1"/>
            </p:cNvSpPr>
            <p:nvPr/>
          </p:nvSpPr>
          <p:spPr bwMode="auto">
            <a:xfrm>
              <a:off x="1824" y="1091"/>
              <a:ext cx="1800" cy="1051"/>
            </a:xfrm>
            <a:custGeom>
              <a:avLst/>
              <a:gdLst>
                <a:gd name="T0" fmla="*/ 10 w 21600"/>
                <a:gd name="T1" fmla="*/ 2 h 21600"/>
                <a:gd name="T2" fmla="*/ 10 w 21600"/>
                <a:gd name="T3" fmla="*/ 0 h 21600"/>
                <a:gd name="T4" fmla="*/ 3 w 21600"/>
                <a:gd name="T5" fmla="*/ 0 h 21600"/>
                <a:gd name="T6" fmla="*/ 3 w 21600"/>
                <a:gd name="T7" fmla="*/ 2 h 21600"/>
                <a:gd name="T8" fmla="*/ 6 w 21600"/>
                <a:gd name="T9" fmla="*/ 2 h 21600"/>
                <a:gd name="T10" fmla="*/ 6 w 21600"/>
                <a:gd name="T11" fmla="*/ 1 h 21600"/>
                <a:gd name="T12" fmla="*/ 13 w 21600"/>
                <a:gd name="T13" fmla="*/ 1 h 21600"/>
                <a:gd name="T14" fmla="*/ 0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6084 w 21600"/>
                <a:gd name="T25" fmla="*/ 2569 h 21600"/>
                <a:gd name="T26" fmla="*/ 16128 w 21600"/>
                <a:gd name="T27" fmla="*/ 1954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endParaRPr lang="de-DE"/>
            </a:p>
          </p:txBody>
        </p:sp>
      </p:grpSp>
      <p:sp>
        <p:nvSpPr>
          <p:cNvPr id="12" name="Textfeld 11"/>
          <p:cNvSpPr txBox="1">
            <a:spLocks noChangeArrowheads="1"/>
          </p:cNvSpPr>
          <p:nvPr/>
        </p:nvSpPr>
        <p:spPr bwMode="auto">
          <a:xfrm>
            <a:off x="1439863" y="2420938"/>
            <a:ext cx="1252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500"/>
              <a:t>Kommunale </a:t>
            </a:r>
          </a:p>
          <a:p>
            <a:pPr eaLnBrk="1" hangingPunct="1"/>
            <a:r>
              <a:rPr lang="de-DE" altLang="de-DE" sz="1500"/>
              <a:t>Verantwortung</a:t>
            </a:r>
          </a:p>
        </p:txBody>
      </p:sp>
      <p:sp>
        <p:nvSpPr>
          <p:cNvPr id="13" name="Textfeld 12"/>
          <p:cNvSpPr txBox="1">
            <a:spLocks noChangeArrowheads="1"/>
          </p:cNvSpPr>
          <p:nvPr/>
        </p:nvSpPr>
        <p:spPr bwMode="auto">
          <a:xfrm>
            <a:off x="6624638" y="3141663"/>
            <a:ext cx="23733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500"/>
              <a:t>Engagement der </a:t>
            </a:r>
          </a:p>
          <a:p>
            <a:pPr eaLnBrk="1" hangingPunct="1"/>
            <a:r>
              <a:rPr lang="de-DE" altLang="de-DE" sz="1500"/>
              <a:t>Lebensweltverantwortlichen</a:t>
            </a:r>
          </a:p>
        </p:txBody>
      </p:sp>
      <p:sp>
        <p:nvSpPr>
          <p:cNvPr id="14" name="Textfeld 13"/>
          <p:cNvSpPr txBox="1">
            <a:spLocks noChangeArrowheads="1"/>
          </p:cNvSpPr>
          <p:nvPr/>
        </p:nvSpPr>
        <p:spPr bwMode="auto">
          <a:xfrm>
            <a:off x="1006475" y="4437063"/>
            <a:ext cx="195738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500"/>
              <a:t>Bereitschaft zur </a:t>
            </a:r>
          </a:p>
          <a:p>
            <a:pPr eaLnBrk="1" hangingPunct="1"/>
            <a:r>
              <a:rPr lang="de-DE" altLang="de-DE" sz="1500"/>
              <a:t>Ressortübergreifenden</a:t>
            </a:r>
          </a:p>
          <a:p>
            <a:pPr eaLnBrk="1" hangingPunct="1"/>
            <a:r>
              <a:rPr lang="de-DE" altLang="de-DE" sz="1500"/>
              <a:t>Zusammenarbeit</a:t>
            </a:r>
          </a:p>
        </p:txBody>
      </p:sp>
      <p:sp>
        <p:nvSpPr>
          <p:cNvPr id="15" name="Textfeld 14"/>
          <p:cNvSpPr txBox="1">
            <a:spLocks noChangeArrowheads="1"/>
          </p:cNvSpPr>
          <p:nvPr/>
        </p:nvSpPr>
        <p:spPr bwMode="auto">
          <a:xfrm>
            <a:off x="6678613" y="5445125"/>
            <a:ext cx="23542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1500"/>
              <a:t>Ausreichende Finanzierung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Text Box 3"/>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61124" name="Rectangle 4"/>
          <p:cNvSpPr>
            <a:spLocks noGrp="1" noChangeArrowheads="1"/>
          </p:cNvSpPr>
          <p:nvPr>
            <p:ph type="title"/>
          </p:nvPr>
        </p:nvSpPr>
        <p:spPr>
          <a:xfrm>
            <a:off x="1652588" y="733425"/>
            <a:ext cx="7167562" cy="2047875"/>
          </a:xfrm>
        </p:spPr>
        <p:txBody>
          <a:bodyPr/>
          <a:lstStyle/>
          <a:p>
            <a:pPr algn="l" eaLnBrk="1" hangingPunct="1">
              <a:defRPr/>
            </a:pPr>
            <a:r>
              <a:rPr lang="de-DE" sz="3200" b="1" dirty="0">
                <a:solidFill>
                  <a:schemeClr val="tx1"/>
                </a:solidFill>
                <a:cs typeface="+mj-cs"/>
              </a:rPr>
              <a:t>Anbieterqualifikation</a:t>
            </a:r>
          </a:p>
        </p:txBody>
      </p:sp>
      <p:sp>
        <p:nvSpPr>
          <p:cNvPr id="261125" name="Rectangle 5"/>
          <p:cNvSpPr>
            <a:spLocks noGrp="1" noChangeArrowheads="1"/>
          </p:cNvSpPr>
          <p:nvPr>
            <p:ph type="body" sz="half" idx="2"/>
          </p:nvPr>
        </p:nvSpPr>
        <p:spPr>
          <a:xfrm>
            <a:off x="1692275" y="2416175"/>
            <a:ext cx="7272338" cy="5334000"/>
          </a:xfrm>
        </p:spPr>
        <p:txBody>
          <a:bodyPr/>
          <a:lstStyle/>
          <a:p>
            <a:pPr marL="0" indent="0" eaLnBrk="1" hangingPunct="1">
              <a:buFontTx/>
              <a:buNone/>
            </a:pPr>
            <a:r>
              <a:rPr lang="de-DE" altLang="de-DE" sz="2000"/>
              <a:t>Staatlich anerkannter Berufs- oder Studienabschluss </a:t>
            </a:r>
            <a:br>
              <a:rPr lang="de-DE" altLang="de-DE" sz="2000"/>
            </a:br>
            <a:r>
              <a:rPr lang="de-DE" altLang="de-DE" sz="2000"/>
              <a:t>im Bereich psychosoziale Gesundheit:</a:t>
            </a:r>
          </a:p>
          <a:p>
            <a:pPr marL="0" indent="0" eaLnBrk="1" hangingPunct="1">
              <a:buFontTx/>
              <a:buNone/>
            </a:pPr>
            <a:r>
              <a:rPr lang="de-DE" altLang="de-DE" sz="2000"/>
              <a:t>Psychologen, Pädagogen, Sozialpädagogen/Sozialarbeiter</a:t>
            </a:r>
          </a:p>
          <a:p>
            <a:pPr marL="0" indent="0" eaLnBrk="1" hangingPunct="1">
              <a:buFontTx/>
              <a:buNone/>
            </a:pPr>
            <a:r>
              <a:rPr lang="de-DE" altLang="de-DE" sz="2000"/>
              <a:t>Gesundheitswissenschaftler</a:t>
            </a:r>
          </a:p>
          <a:p>
            <a:pPr marL="0" indent="0" eaLnBrk="1" hangingPunct="1">
              <a:buFontTx/>
              <a:buNone/>
            </a:pPr>
            <a:r>
              <a:rPr lang="de-DE" altLang="de-DE" sz="2000"/>
              <a:t>Ärzte</a:t>
            </a:r>
          </a:p>
          <a:p>
            <a:pPr marL="0" indent="0" eaLnBrk="1" hangingPunct="1">
              <a:buFontTx/>
              <a:buNone/>
            </a:pPr>
            <a:endParaRPr lang="de-DE" altLang="de-DE" sz="2000"/>
          </a:p>
          <a:p>
            <a:pPr marL="0" indent="0" eaLnBrk="1" hangingPunct="1">
              <a:buFontTx/>
              <a:buNone/>
            </a:pPr>
            <a:r>
              <a:rPr lang="de-DE" altLang="de-DE" sz="2000"/>
              <a:t>Suchtspezifische Kenntnisse, abgeschlossene Teilnahme </a:t>
            </a:r>
            <a:br>
              <a:rPr lang="de-DE" altLang="de-DE" sz="2000"/>
            </a:br>
            <a:r>
              <a:rPr lang="de-DE" altLang="de-DE" sz="2000"/>
              <a:t>an einer SKOLL-/SKOLL-SPEZIAL-Trainerausbildung, Erfahrung in Gruppenarbeit</a:t>
            </a:r>
          </a:p>
        </p:txBody>
      </p:sp>
      <p:pic>
        <p:nvPicPr>
          <p:cNvPr id="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5301"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657350" y="1196975"/>
            <a:ext cx="7067550" cy="1066800"/>
          </a:xfrm>
        </p:spPr>
        <p:txBody>
          <a:bodyPr/>
          <a:lstStyle/>
          <a:p>
            <a:pPr algn="l" eaLnBrk="1" hangingPunct="1">
              <a:defRPr/>
            </a:pPr>
            <a:r>
              <a:rPr lang="de-DE" sz="3200" b="1" dirty="0">
                <a:solidFill>
                  <a:schemeClr val="tx1"/>
                </a:solidFill>
                <a:cs typeface="+mj-cs"/>
              </a:rPr>
              <a:t>Ergebnisse </a:t>
            </a:r>
            <a:r>
              <a:rPr lang="de-DE" sz="1800" b="1" i="1" dirty="0">
                <a:solidFill>
                  <a:schemeClr val="tx1"/>
                </a:solidFill>
                <a:cs typeface="+mj-cs"/>
              </a:rPr>
              <a:t>finden sich auch auf der </a:t>
            </a:r>
            <a:r>
              <a:rPr lang="de-DE" sz="1800" b="1" i="1" dirty="0" err="1">
                <a:solidFill>
                  <a:schemeClr val="tx1"/>
                </a:solidFill>
                <a:cs typeface="+mj-cs"/>
              </a:rPr>
              <a:t>homepage</a:t>
            </a:r>
            <a:endParaRPr lang="de-DE" sz="1800" b="1" i="1" dirty="0">
              <a:solidFill>
                <a:schemeClr val="tx1"/>
              </a:solidFill>
              <a:cs typeface="+mj-cs"/>
            </a:endParaRPr>
          </a:p>
        </p:txBody>
      </p:sp>
      <p:sp>
        <p:nvSpPr>
          <p:cNvPr id="281605" name="Rectangle 5"/>
          <p:cNvSpPr>
            <a:spLocks noGrp="1" noChangeArrowheads="1"/>
          </p:cNvSpPr>
          <p:nvPr>
            <p:ph type="body" sz="half" idx="2"/>
          </p:nvPr>
        </p:nvSpPr>
        <p:spPr>
          <a:xfrm>
            <a:off x="1681163" y="2205038"/>
            <a:ext cx="7212012" cy="5327650"/>
          </a:xfrm>
        </p:spPr>
        <p:txBody>
          <a:bodyPr/>
          <a:lstStyle/>
          <a:p>
            <a:pPr marL="434975" eaLnBrk="1" hangingPunct="1">
              <a:lnSpc>
                <a:spcPts val="2875"/>
              </a:lnSpc>
            </a:pPr>
            <a:r>
              <a:rPr lang="de-DE" altLang="de-DE" sz="2400" dirty="0" err="1"/>
              <a:t>Kliche</a:t>
            </a:r>
            <a:r>
              <a:rPr lang="de-DE" altLang="de-DE" sz="2400" dirty="0"/>
              <a:t> T., (2012): Bundesmodellprojekt SKOLL: Ein wirkungsvolles Programm zur Frühintervention bei Abhängigkeitsgefährdung, Kurzbericht zur Evaluation</a:t>
            </a:r>
          </a:p>
          <a:p>
            <a:pPr marL="434975" eaLnBrk="1" hangingPunct="1">
              <a:lnSpc>
                <a:spcPts val="2875"/>
              </a:lnSpc>
              <a:buFontTx/>
              <a:buNone/>
            </a:pPr>
            <a:endParaRPr lang="de-DE" altLang="de-DE" sz="2400" dirty="0"/>
          </a:p>
          <a:p>
            <a:pPr marL="434975"/>
            <a:r>
              <a:rPr lang="de-DE" altLang="de-DE" sz="2400" dirty="0" err="1">
                <a:ea typeface="MS Mincho" pitchFamily="49" charset="-128"/>
              </a:rPr>
              <a:t>Görgen</a:t>
            </a:r>
            <a:r>
              <a:rPr lang="de-DE" altLang="de-DE" sz="2400" dirty="0">
                <a:ea typeface="MS Mincho" pitchFamily="49" charset="-128"/>
              </a:rPr>
              <a:t> W., Hartmann R. (2013): Befragungen im Rahmen einer</a:t>
            </a:r>
            <a:r>
              <a:rPr lang="de-DE" altLang="de-DE" sz="2400" b="1" dirty="0">
                <a:ea typeface="MS Mincho" pitchFamily="49" charset="-128"/>
              </a:rPr>
              <a:t> </a:t>
            </a:r>
            <a:r>
              <a:rPr lang="de-DE" altLang="de-DE" sz="2400" dirty="0">
                <a:ea typeface="MS Mincho" pitchFamily="49" charset="-128"/>
              </a:rPr>
              <a:t>nachhaltigen Qualitätssicherung des SKOLL-Selbstkontrolltrainings im</a:t>
            </a:r>
            <a:r>
              <a:rPr lang="de-DE" altLang="de-DE" sz="2400" b="1" dirty="0">
                <a:ea typeface="MS Mincho" pitchFamily="49" charset="-128"/>
              </a:rPr>
              <a:t> </a:t>
            </a:r>
            <a:r>
              <a:rPr lang="de-DE" altLang="de-DE" sz="2400" dirty="0">
                <a:ea typeface="MS Mincho" pitchFamily="49" charset="-128"/>
              </a:rPr>
              <a:t>Zusammenhang seiner</a:t>
            </a:r>
            <a:r>
              <a:rPr lang="de-DE" altLang="de-DE" sz="2400" b="1" dirty="0">
                <a:ea typeface="MS Mincho" pitchFamily="49" charset="-128"/>
              </a:rPr>
              <a:t> </a:t>
            </a:r>
            <a:r>
              <a:rPr lang="de-DE" altLang="de-DE" sz="2400" dirty="0">
                <a:ea typeface="MS Mincho" pitchFamily="49" charset="-128"/>
              </a:rPr>
              <a:t>flächendeckenden Umsetzung, FOGS, Gesellschaft für Forschung und Beratung im Gesundheits- und Sozialbereich </a:t>
            </a:r>
          </a:p>
          <a:p>
            <a:pPr marL="434975" eaLnBrk="1" hangingPunct="1">
              <a:lnSpc>
                <a:spcPct val="90000"/>
              </a:lnSpc>
            </a:pPr>
            <a:endParaRPr lang="de-DE" altLang="de-DE" sz="2400" dirty="0"/>
          </a:p>
          <a:p>
            <a:pPr marL="434975" eaLnBrk="1" hangingPunct="1">
              <a:lnSpc>
                <a:spcPct val="90000"/>
              </a:lnSpc>
              <a:buFontTx/>
              <a:buNone/>
            </a:pPr>
            <a:endParaRPr lang="de-DE" altLang="de-DE" sz="2400" dirty="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7348"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681163" y="1498600"/>
            <a:ext cx="7067550" cy="1066800"/>
          </a:xfrm>
        </p:spPr>
        <p:txBody>
          <a:bodyPr/>
          <a:lstStyle/>
          <a:p>
            <a:pPr algn="l" eaLnBrk="1" hangingPunct="1">
              <a:defRPr/>
            </a:pPr>
            <a:r>
              <a:rPr lang="de-DE" sz="3200" b="1" dirty="0">
                <a:solidFill>
                  <a:schemeClr val="tx1"/>
                </a:solidFill>
                <a:cs typeface="+mj-cs"/>
              </a:rPr>
              <a:t>Grundlage der folgenden Ergebnisse</a:t>
            </a:r>
          </a:p>
        </p:txBody>
      </p:sp>
      <p:sp>
        <p:nvSpPr>
          <p:cNvPr id="281605" name="Rectangle 5"/>
          <p:cNvSpPr>
            <a:spLocks noGrp="1" noChangeArrowheads="1"/>
          </p:cNvSpPr>
          <p:nvPr>
            <p:ph type="body" sz="half" idx="2"/>
          </p:nvPr>
        </p:nvSpPr>
        <p:spPr>
          <a:xfrm>
            <a:off x="1681163" y="2924175"/>
            <a:ext cx="7212012" cy="4608513"/>
          </a:xfrm>
        </p:spPr>
        <p:txBody>
          <a:bodyPr/>
          <a:lstStyle/>
          <a:p>
            <a:pPr marL="0" indent="0" eaLnBrk="1" hangingPunct="1">
              <a:lnSpc>
                <a:spcPts val="2875"/>
              </a:lnSpc>
              <a:buFontTx/>
              <a:buNone/>
            </a:pPr>
            <a:r>
              <a:rPr lang="de-DE" altLang="de-DE" sz="2400"/>
              <a:t>25 Abschlussberichte aus den einzelnen Standorten, erstellt durch die SKOLL-Fachkräfte</a:t>
            </a:r>
          </a:p>
          <a:p>
            <a:pPr marL="0" indent="0" eaLnBrk="1" hangingPunct="1">
              <a:lnSpc>
                <a:spcPts val="2875"/>
              </a:lnSpc>
              <a:buFontTx/>
              <a:buNone/>
            </a:pPr>
            <a:endParaRPr lang="de-DE" altLang="de-DE" sz="2400"/>
          </a:p>
          <a:p>
            <a:pPr marL="0" indent="0" eaLnBrk="1" hangingPunct="1">
              <a:lnSpc>
                <a:spcPts val="2875"/>
              </a:lnSpc>
              <a:buFontTx/>
              <a:buNone/>
            </a:pPr>
            <a:r>
              <a:rPr lang="de-DE" altLang="de-DE" sz="2400"/>
              <a:t>Insgesamt wurden an diesen Standorten </a:t>
            </a:r>
            <a:br>
              <a:rPr lang="de-DE" altLang="de-DE" sz="2400"/>
            </a:br>
            <a:r>
              <a:rPr lang="de-DE" altLang="de-DE" sz="2400"/>
              <a:t>150 SKOLL-Trainings durchgeführt.</a:t>
            </a:r>
          </a:p>
          <a:p>
            <a:pPr marL="0" indent="0" eaLnBrk="1" hangingPunct="1">
              <a:lnSpc>
                <a:spcPct val="90000"/>
              </a:lnSpc>
            </a:pPr>
            <a:endParaRPr lang="de-DE" altLang="de-DE" sz="2400"/>
          </a:p>
          <a:p>
            <a:pPr marL="0" indent="0" eaLnBrk="1" hangingPunct="1">
              <a:lnSpc>
                <a:spcPct val="90000"/>
              </a:lnSpc>
              <a:buFontTx/>
              <a:buNone/>
            </a:pPr>
            <a:endParaRPr lang="de-DE" altLang="de-DE" sz="24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59396"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1"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83652" name="Rectangle 4"/>
          <p:cNvSpPr>
            <a:spLocks noGrp="1" noChangeArrowheads="1"/>
          </p:cNvSpPr>
          <p:nvPr>
            <p:ph type="title"/>
          </p:nvPr>
        </p:nvSpPr>
        <p:spPr>
          <a:xfrm>
            <a:off x="1681163" y="1484313"/>
            <a:ext cx="7067550" cy="1066800"/>
          </a:xfrm>
        </p:spPr>
        <p:txBody>
          <a:bodyPr/>
          <a:lstStyle/>
          <a:p>
            <a:pPr algn="l" eaLnBrk="1" hangingPunct="1">
              <a:defRPr/>
            </a:pPr>
            <a:r>
              <a:rPr lang="de-DE" sz="3200" b="1" dirty="0">
                <a:cs typeface="+mj-cs"/>
              </a:rPr>
              <a:t>Erreichte Ziele bei den Teilnehmenden</a:t>
            </a:r>
            <a:endParaRPr lang="de-DE" b="1" dirty="0">
              <a:cs typeface="+mj-cs"/>
            </a:endParaRPr>
          </a:p>
        </p:txBody>
      </p:sp>
      <p:sp>
        <p:nvSpPr>
          <p:cNvPr id="283656" name="Text Box 8"/>
          <p:cNvSpPr txBox="1">
            <a:spLocks noChangeArrowheads="1"/>
          </p:cNvSpPr>
          <p:nvPr/>
        </p:nvSpPr>
        <p:spPr bwMode="auto">
          <a:xfrm>
            <a:off x="1658938" y="2708275"/>
            <a:ext cx="6873875"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179388" indent="-161925"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ts val="2175"/>
              </a:lnSpc>
              <a:spcAft>
                <a:spcPts val="1200"/>
              </a:spcAft>
              <a:buFontTx/>
              <a:buChar char="•"/>
            </a:pPr>
            <a:r>
              <a:rPr lang="de-DE" altLang="de-DE"/>
              <a:t>Veränderung in der Haltung zum eigenen Konsum/   Verhalten</a:t>
            </a:r>
          </a:p>
          <a:p>
            <a:pPr eaLnBrk="1" hangingPunct="1">
              <a:lnSpc>
                <a:spcPts val="2175"/>
              </a:lnSpc>
              <a:spcAft>
                <a:spcPts val="1200"/>
              </a:spcAft>
              <a:buFontTx/>
              <a:buChar char="•"/>
            </a:pPr>
            <a:r>
              <a:rPr lang="de-DE" altLang="de-DE"/>
              <a:t>Konsumreduzierung</a:t>
            </a:r>
          </a:p>
          <a:p>
            <a:pPr eaLnBrk="1" hangingPunct="1">
              <a:lnSpc>
                <a:spcPts val="2175"/>
              </a:lnSpc>
              <a:spcAft>
                <a:spcPts val="1200"/>
              </a:spcAft>
              <a:buFontTx/>
              <a:buChar char="•"/>
            </a:pPr>
            <a:r>
              <a:rPr lang="de-DE" altLang="de-DE"/>
              <a:t>Steigerung der Motivation zur Veränderung belastender Lebenssituationen</a:t>
            </a:r>
          </a:p>
          <a:p>
            <a:pPr eaLnBrk="1" hangingPunct="1">
              <a:lnSpc>
                <a:spcPts val="2175"/>
              </a:lnSpc>
              <a:spcAft>
                <a:spcPts val="1200"/>
              </a:spcAft>
              <a:buFontTx/>
              <a:buChar char="•"/>
            </a:pPr>
            <a:r>
              <a:rPr lang="de-DE" altLang="de-DE"/>
              <a:t>Förderung der Selbstwahrnehmung und  -reflexion</a:t>
            </a:r>
          </a:p>
          <a:p>
            <a:pPr eaLnBrk="1" hangingPunct="1">
              <a:lnSpc>
                <a:spcPts val="2175"/>
              </a:lnSpc>
              <a:spcAft>
                <a:spcPts val="1200"/>
              </a:spcAft>
              <a:buFontTx/>
              <a:buChar char="•"/>
            </a:pPr>
            <a:r>
              <a:rPr lang="de-DE" altLang="de-DE"/>
              <a:t>Wahrnehmung eigener Kompetenzen und Ressourcen</a:t>
            </a:r>
          </a:p>
          <a:p>
            <a:pPr eaLnBrk="1" hangingPunct="1">
              <a:lnSpc>
                <a:spcPts val="2175"/>
              </a:lnSpc>
              <a:spcAft>
                <a:spcPts val="1200"/>
              </a:spcAft>
              <a:buFontTx/>
              <a:buChar char="•"/>
            </a:pPr>
            <a:r>
              <a:rPr lang="de-DE" altLang="de-DE"/>
              <a:t>Positives Gruppenerlebnis</a:t>
            </a:r>
          </a:p>
          <a:p>
            <a:pPr eaLnBrk="1" hangingPunct="1">
              <a:lnSpc>
                <a:spcPts val="2175"/>
              </a:lnSpc>
              <a:spcAft>
                <a:spcPts val="1200"/>
              </a:spcAft>
              <a:buFontTx/>
              <a:buChar char="•"/>
            </a:pPr>
            <a:r>
              <a:rPr lang="de-DE" altLang="de-DE">
                <a:solidFill>
                  <a:srgbClr val="000000"/>
                </a:solidFill>
              </a:rPr>
              <a:t>Vermittlung in weiterführenden Hilfen </a:t>
            </a:r>
            <a:endParaRPr lang="de-DE" altLang="de-DE"/>
          </a:p>
          <a:p>
            <a:pPr eaLnBrk="1" hangingPunct="1">
              <a:lnSpc>
                <a:spcPts val="2175"/>
              </a:lnSpc>
              <a:spcAft>
                <a:spcPts val="600"/>
              </a:spcAft>
            </a:pPr>
            <a:r>
              <a:rPr lang="de-DE" altLang="de-DE"/>
              <a:t> </a:t>
            </a: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61445"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85700" name="Rectangle 4"/>
          <p:cNvSpPr>
            <a:spLocks noGrp="1" noChangeArrowheads="1"/>
          </p:cNvSpPr>
          <p:nvPr>
            <p:ph type="title"/>
          </p:nvPr>
        </p:nvSpPr>
        <p:spPr>
          <a:xfrm>
            <a:off x="1681163" y="1282700"/>
            <a:ext cx="7067550" cy="1066800"/>
          </a:xfrm>
        </p:spPr>
        <p:txBody>
          <a:bodyPr/>
          <a:lstStyle/>
          <a:p>
            <a:pPr algn="l" eaLnBrk="1" hangingPunct="1"/>
            <a:r>
              <a:rPr lang="de-DE" altLang="de-DE" sz="3200" b="1"/>
              <a:t>Erreichte Ziele für die Einrichtung</a:t>
            </a:r>
            <a:endParaRPr lang="de-DE" altLang="de-DE" b="1"/>
          </a:p>
        </p:txBody>
      </p:sp>
      <p:sp>
        <p:nvSpPr>
          <p:cNvPr id="285701"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285702" name="Rectangle 6"/>
          <p:cNvSpPr>
            <a:spLocks noChangeArrowheads="1"/>
          </p:cNvSpPr>
          <p:nvPr/>
        </p:nvSpPr>
        <p:spPr bwMode="auto">
          <a:xfrm>
            <a:off x="207645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285703" name="Text Box 7"/>
          <p:cNvSpPr txBox="1">
            <a:spLocks noChangeArrowheads="1"/>
          </p:cNvSpPr>
          <p:nvPr/>
        </p:nvSpPr>
        <p:spPr bwMode="auto">
          <a:xfrm>
            <a:off x="1447800" y="2209800"/>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defRPr/>
            </a:pPr>
            <a:endParaRPr lang="de-DE" sz="2400">
              <a:latin typeface="Arial" charset="0"/>
              <a:ea typeface="ＭＳ Ｐゴシック" charset="0"/>
            </a:endParaRPr>
          </a:p>
        </p:txBody>
      </p:sp>
      <p:sp>
        <p:nvSpPr>
          <p:cNvPr id="285704" name="Text Box 8"/>
          <p:cNvSpPr txBox="1">
            <a:spLocks noChangeArrowheads="1"/>
          </p:cNvSpPr>
          <p:nvPr/>
        </p:nvSpPr>
        <p:spPr bwMode="auto">
          <a:xfrm>
            <a:off x="1658938" y="2376488"/>
            <a:ext cx="6873875" cy="432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250825" indent="-233363"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ts val="2875"/>
              </a:lnSpc>
              <a:spcAft>
                <a:spcPts val="1800"/>
              </a:spcAft>
              <a:buFontTx/>
              <a:buChar char="•"/>
            </a:pPr>
            <a:r>
              <a:rPr lang="de-DE" altLang="de-DE" sz="2400"/>
              <a:t>Erweiterung der Angebotspalette in der Fachstelle</a:t>
            </a:r>
          </a:p>
          <a:p>
            <a:pPr eaLnBrk="1" hangingPunct="1">
              <a:lnSpc>
                <a:spcPts val="2875"/>
              </a:lnSpc>
              <a:spcAft>
                <a:spcPts val="1800"/>
              </a:spcAft>
              <a:buFontTx/>
              <a:buChar char="•"/>
            </a:pPr>
            <a:r>
              <a:rPr lang="de-DE" altLang="de-DE" sz="2400"/>
              <a:t>Erschließung neuer Zielgruppen</a:t>
            </a:r>
          </a:p>
          <a:p>
            <a:pPr eaLnBrk="1" hangingPunct="1">
              <a:lnSpc>
                <a:spcPts val="2875"/>
              </a:lnSpc>
              <a:spcAft>
                <a:spcPts val="1800"/>
              </a:spcAft>
              <a:buFontTx/>
              <a:buChar char="•"/>
            </a:pPr>
            <a:r>
              <a:rPr lang="de-DE" altLang="de-DE" sz="2400"/>
              <a:t>Veränderung in der Haltung der Mitarbeiterinnen und Mitarbeiter zu riskanten Konsum- und Verhaltensmustern</a:t>
            </a:r>
          </a:p>
          <a:p>
            <a:pPr eaLnBrk="1" hangingPunct="1">
              <a:lnSpc>
                <a:spcPts val="2875"/>
              </a:lnSpc>
              <a:spcAft>
                <a:spcPts val="1800"/>
              </a:spcAft>
              <a:buFontTx/>
              <a:buChar char="•"/>
            </a:pPr>
            <a:r>
              <a:rPr lang="de-DE" altLang="de-DE" sz="2400"/>
              <a:t>Einsatz von neuen Methoden und Vorgehensweisen </a:t>
            </a:r>
            <a:endParaRPr lang="de-DE" altLang="de-DE"/>
          </a:p>
          <a:p>
            <a:pPr eaLnBrk="1" hangingPunct="1">
              <a:lnSpc>
                <a:spcPts val="2875"/>
              </a:lnSpc>
              <a:spcAft>
                <a:spcPts val="1200"/>
              </a:spcAft>
            </a:pPr>
            <a:r>
              <a:rPr lang="de-DE" altLang="de-DE"/>
              <a:t> </a:t>
            </a:r>
          </a:p>
        </p:txBody>
      </p:sp>
      <p:sp>
        <p:nvSpPr>
          <p:cNvPr id="285705" name="Rectangle 9"/>
          <p:cNvSpPr>
            <a:spLocks noChangeArrowheads="1"/>
          </p:cNvSpPr>
          <p:nvPr/>
        </p:nvSpPr>
        <p:spPr bwMode="auto">
          <a:xfrm>
            <a:off x="2689225" y="70675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endParaRPr>
          </a:p>
        </p:txBody>
      </p:sp>
      <p:pic>
        <p:nvPicPr>
          <p:cNvPr id="1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63497"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8"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87748" name="Rectangle 4"/>
          <p:cNvSpPr>
            <a:spLocks noGrp="1" noChangeArrowheads="1"/>
          </p:cNvSpPr>
          <p:nvPr>
            <p:ph type="title"/>
          </p:nvPr>
        </p:nvSpPr>
        <p:spPr>
          <a:xfrm>
            <a:off x="1692275" y="1282700"/>
            <a:ext cx="7067550" cy="1066800"/>
          </a:xfrm>
        </p:spPr>
        <p:txBody>
          <a:bodyPr/>
          <a:lstStyle/>
          <a:p>
            <a:pPr algn="l" eaLnBrk="1" hangingPunct="1">
              <a:defRPr/>
            </a:pPr>
            <a:r>
              <a:rPr lang="de-DE" sz="3200" b="1" dirty="0">
                <a:cs typeface="+mj-cs"/>
              </a:rPr>
              <a:t>Wichtigste Kooperationspartner</a:t>
            </a:r>
            <a:endParaRPr lang="de-DE" sz="3600" b="1" dirty="0">
              <a:cs typeface="+mj-cs"/>
            </a:endParaRPr>
          </a:p>
        </p:txBody>
      </p:sp>
      <p:sp>
        <p:nvSpPr>
          <p:cNvPr id="287749"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287750" name="Rectangle 6"/>
          <p:cNvSpPr>
            <a:spLocks noChangeArrowheads="1"/>
          </p:cNvSpPr>
          <p:nvPr/>
        </p:nvSpPr>
        <p:spPr bwMode="auto">
          <a:xfrm>
            <a:off x="182880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287751" name="Text Box 7"/>
          <p:cNvSpPr txBox="1">
            <a:spLocks noChangeArrowheads="1"/>
          </p:cNvSpPr>
          <p:nvPr/>
        </p:nvSpPr>
        <p:spPr bwMode="auto">
          <a:xfrm>
            <a:off x="1619250" y="3352800"/>
            <a:ext cx="668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defRPr/>
            </a:pPr>
            <a:endParaRPr lang="de-DE" sz="2400">
              <a:latin typeface="Arial" charset="0"/>
              <a:ea typeface="ＭＳ Ｐゴシック" charset="0"/>
            </a:endParaRPr>
          </a:p>
        </p:txBody>
      </p:sp>
      <p:sp>
        <p:nvSpPr>
          <p:cNvPr id="287752" name="Text Box 8"/>
          <p:cNvSpPr txBox="1">
            <a:spLocks noChangeArrowheads="1"/>
          </p:cNvSpPr>
          <p:nvPr/>
        </p:nvSpPr>
        <p:spPr bwMode="auto">
          <a:xfrm flipH="1">
            <a:off x="1692275" y="2338388"/>
            <a:ext cx="6781800" cy="371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250825" indent="-239713"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spcBef>
                <a:spcPct val="50000"/>
              </a:spcBef>
              <a:buFontTx/>
              <a:buChar char="•"/>
            </a:pPr>
            <a:r>
              <a:rPr lang="de-DE" altLang="de-DE" sz="2400"/>
              <a:t>Justiz</a:t>
            </a:r>
          </a:p>
          <a:p>
            <a:pPr eaLnBrk="1" hangingPunct="1">
              <a:spcBef>
                <a:spcPct val="50000"/>
              </a:spcBef>
              <a:buFontTx/>
              <a:buChar char="•"/>
            </a:pPr>
            <a:r>
              <a:rPr lang="de-DE" altLang="de-DE" sz="2400"/>
              <a:t>Bildungsträger</a:t>
            </a:r>
          </a:p>
          <a:p>
            <a:pPr eaLnBrk="1" hangingPunct="1">
              <a:spcBef>
                <a:spcPct val="50000"/>
              </a:spcBef>
              <a:buFontTx/>
              <a:buChar char="•"/>
            </a:pPr>
            <a:r>
              <a:rPr lang="de-DE" altLang="de-DE" sz="2400"/>
              <a:t>Jugendhilfe</a:t>
            </a:r>
          </a:p>
          <a:p>
            <a:pPr eaLnBrk="1" hangingPunct="1">
              <a:spcBef>
                <a:spcPct val="50000"/>
              </a:spcBef>
              <a:buFontTx/>
              <a:buChar char="•"/>
            </a:pPr>
            <a:r>
              <a:rPr lang="de-DE" altLang="de-DE" sz="2400"/>
              <a:t>ARGE/Jobcenter</a:t>
            </a:r>
          </a:p>
          <a:p>
            <a:pPr eaLnBrk="1" hangingPunct="1">
              <a:spcBef>
                <a:spcPct val="50000"/>
              </a:spcBef>
              <a:spcAft>
                <a:spcPts val="1200"/>
              </a:spcAft>
              <a:buFontTx/>
              <a:buChar char="•"/>
            </a:pPr>
            <a:r>
              <a:rPr lang="de-DE" altLang="de-DE" sz="2400"/>
              <a:t>Schulen</a:t>
            </a:r>
          </a:p>
          <a:p>
            <a:pPr eaLnBrk="1" hangingPunct="1">
              <a:spcBef>
                <a:spcPct val="50000"/>
              </a:spcBef>
              <a:buFontTx/>
              <a:buChar char="•"/>
            </a:pPr>
            <a:r>
              <a:rPr lang="de-DE" altLang="de-DE" sz="2400" b="1"/>
              <a:t>Interessant</a:t>
            </a:r>
            <a:r>
              <a:rPr lang="de-DE" altLang="de-DE" sz="2400"/>
              <a:t>: Ärzte, Wohnungslosenhilfe, Werkstätten für beeinträchtigte Menschen </a:t>
            </a: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65544"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89796" name="Rectangle 4"/>
          <p:cNvSpPr>
            <a:spLocks noGrp="1" noChangeArrowheads="1"/>
          </p:cNvSpPr>
          <p:nvPr>
            <p:ph type="title"/>
          </p:nvPr>
        </p:nvSpPr>
        <p:spPr>
          <a:xfrm>
            <a:off x="1692275" y="1268413"/>
            <a:ext cx="7067550" cy="1066800"/>
          </a:xfrm>
        </p:spPr>
        <p:txBody>
          <a:bodyPr/>
          <a:lstStyle/>
          <a:p>
            <a:pPr algn="l" eaLnBrk="1" hangingPunct="1">
              <a:defRPr/>
            </a:pPr>
            <a:r>
              <a:rPr lang="de-DE" sz="3600" b="1">
                <a:cs typeface="+mj-cs"/>
              </a:rPr>
              <a:t>Erfolgsfaktoren</a:t>
            </a:r>
          </a:p>
        </p:txBody>
      </p:sp>
      <p:sp>
        <p:nvSpPr>
          <p:cNvPr id="289797" name="Rectangle 5"/>
          <p:cNvSpPr>
            <a:spLocks noGrp="1" noChangeArrowheads="1"/>
          </p:cNvSpPr>
          <p:nvPr>
            <p:ph type="body" sz="half" idx="2"/>
          </p:nvPr>
        </p:nvSpPr>
        <p:spPr>
          <a:xfrm>
            <a:off x="1619250" y="2420938"/>
            <a:ext cx="7067550" cy="4176712"/>
          </a:xfrm>
        </p:spPr>
        <p:txBody>
          <a:bodyPr/>
          <a:lstStyle/>
          <a:p>
            <a:pPr marL="304800" indent="-233363" eaLnBrk="1" hangingPunct="1">
              <a:spcAft>
                <a:spcPts val="600"/>
              </a:spcAft>
            </a:pPr>
            <a:r>
              <a:rPr lang="de-DE" altLang="de-DE" sz="2000"/>
              <a:t>Material entsprechend der Gruppe auswählen und methodisch aufbereiten</a:t>
            </a:r>
          </a:p>
          <a:p>
            <a:pPr marL="304800" indent="-233363" eaLnBrk="1" hangingPunct="1">
              <a:spcAft>
                <a:spcPts val="600"/>
              </a:spcAft>
            </a:pPr>
            <a:r>
              <a:rPr lang="de-DE" altLang="de-DE" sz="2000"/>
              <a:t>Kenntnis und Akzeptanz von SKOLL und SKOLL-SPEZIAL im gesamten Team einer Einrichtung</a:t>
            </a:r>
          </a:p>
          <a:p>
            <a:pPr marL="304800" indent="-233363" eaLnBrk="1" hangingPunct="1">
              <a:spcAft>
                <a:spcPts val="600"/>
              </a:spcAft>
            </a:pPr>
            <a:r>
              <a:rPr lang="de-DE" altLang="de-DE" sz="2000"/>
              <a:t>Bedarf von regelmäßiger Durchführung durch die gleichen Trainerinnen und Trainer</a:t>
            </a:r>
          </a:p>
          <a:p>
            <a:pPr marL="304800" indent="-233363" eaLnBrk="1" hangingPunct="1">
              <a:spcAft>
                <a:spcPts val="600"/>
              </a:spcAft>
            </a:pPr>
            <a:r>
              <a:rPr lang="de-DE" altLang="de-DE" sz="2000"/>
              <a:t>Teilnehmerauswahl in Abgrenzung zu anderen Programmen</a:t>
            </a:r>
          </a:p>
          <a:p>
            <a:pPr marL="304800" indent="-233363" eaLnBrk="1" hangingPunct="1"/>
            <a:r>
              <a:rPr lang="de-DE" altLang="de-DE" sz="2000"/>
              <a:t>Kontinuierliche Kontaktpflege mit den überweisenden Kooperationspartnern</a:t>
            </a:r>
          </a:p>
        </p:txBody>
      </p:sp>
      <p:sp>
        <p:nvSpPr>
          <p:cNvPr id="289798" name="Rectangle 6"/>
          <p:cNvSpPr>
            <a:spLocks noChangeArrowheads="1"/>
          </p:cNvSpPr>
          <p:nvPr/>
        </p:nvSpPr>
        <p:spPr bwMode="auto">
          <a:xfrm>
            <a:off x="1835150" y="1916113"/>
            <a:ext cx="7067550" cy="446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pic>
        <p:nvPicPr>
          <p:cNvPr id="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67590"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69634"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188913"/>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feld 1"/>
          <p:cNvSpPr txBox="1">
            <a:spLocks noChangeArrowheads="1"/>
          </p:cNvSpPr>
          <p:nvPr/>
        </p:nvSpPr>
        <p:spPr bwMode="auto">
          <a:xfrm>
            <a:off x="1187450" y="1628775"/>
            <a:ext cx="795655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3200" b="1" dirty="0"/>
              <a:t>Zusammenfassung der Ergebnisse </a:t>
            </a:r>
          </a:p>
          <a:p>
            <a:pPr eaLnBrk="1" hangingPunct="1"/>
            <a:r>
              <a:rPr lang="de-DE" altLang="de-DE" sz="1800" i="1" dirty="0"/>
              <a:t>Evaluation von </a:t>
            </a:r>
            <a:r>
              <a:rPr lang="de-DE" altLang="de-DE" sz="1800" i="1" dirty="0" err="1"/>
              <a:t>Kliche</a:t>
            </a:r>
            <a:r>
              <a:rPr lang="de-DE" altLang="de-DE" sz="1800" i="1" dirty="0"/>
              <a:t> T.</a:t>
            </a:r>
          </a:p>
          <a:p>
            <a:pPr eaLnBrk="1" hangingPunct="1">
              <a:lnSpc>
                <a:spcPts val="2875"/>
              </a:lnSpc>
              <a:spcAft>
                <a:spcPts val="1800"/>
              </a:spcAft>
              <a:buFontTx/>
              <a:buChar char="•"/>
            </a:pPr>
            <a:r>
              <a:rPr lang="de-DE" altLang="de-DE" sz="2400" dirty="0"/>
              <a:t> gute  Wirksamkeit des generischen Interventionsansatzes</a:t>
            </a:r>
          </a:p>
          <a:p>
            <a:pPr eaLnBrk="1" hangingPunct="1">
              <a:lnSpc>
                <a:spcPts val="2875"/>
              </a:lnSpc>
              <a:spcAft>
                <a:spcPts val="1800"/>
              </a:spcAft>
              <a:buFontTx/>
              <a:buChar char="•"/>
            </a:pPr>
            <a:r>
              <a:rPr lang="de-DE" altLang="de-DE" sz="2400" dirty="0"/>
              <a:t> Eignung für ländliche  Umfelder</a:t>
            </a:r>
          </a:p>
          <a:p>
            <a:pPr eaLnBrk="1" hangingPunct="1">
              <a:lnSpc>
                <a:spcPts val="2875"/>
              </a:lnSpc>
              <a:spcAft>
                <a:spcPts val="1800"/>
              </a:spcAft>
              <a:buFontTx/>
              <a:buChar char="•"/>
            </a:pPr>
            <a:r>
              <a:rPr lang="de-DE" altLang="de-DE" sz="2400" dirty="0"/>
              <a:t> breiter , kostensparender  Einsatz vor differenzierten Interventionen  </a:t>
            </a:r>
          </a:p>
          <a:p>
            <a:pPr eaLnBrk="1" hangingPunct="1">
              <a:lnSpc>
                <a:spcPts val="2875"/>
              </a:lnSpc>
              <a:spcAft>
                <a:spcPts val="1800"/>
              </a:spcAft>
              <a:buFontTx/>
              <a:buChar char="•"/>
            </a:pPr>
            <a:r>
              <a:rPr lang="de-DE" altLang="de-DE" sz="2400" dirty="0"/>
              <a:t> durch  Qualitätssicherung noch höhere  Wirksamkeit zu erwarten   </a:t>
            </a:r>
          </a:p>
          <a:p>
            <a:pPr eaLnBrk="1" hangingPunct="1">
              <a:lnSpc>
                <a:spcPts val="2875"/>
              </a:lnSpc>
              <a:spcAft>
                <a:spcPts val="1800"/>
              </a:spcAft>
              <a:buFontTx/>
              <a:buChar char="•"/>
            </a:pPr>
            <a:r>
              <a:rPr lang="de-DE" altLang="de-DE" sz="2400" dirty="0"/>
              <a:t> mögliche  Weiterentwicklung für besondere  Settings</a:t>
            </a:r>
          </a:p>
        </p:txBody>
      </p:sp>
      <p:pic>
        <p:nvPicPr>
          <p:cNvPr id="69636"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681163" y="1196975"/>
            <a:ext cx="7067550" cy="1079500"/>
          </a:xfrm>
        </p:spPr>
        <p:txBody>
          <a:bodyPr/>
          <a:lstStyle/>
          <a:p>
            <a:pPr algn="l" eaLnBrk="1" hangingPunct="1"/>
            <a:r>
              <a:rPr lang="de-DE" altLang="de-DE" sz="3200" b="1" dirty="0"/>
              <a:t>Grundregeln für SKOLL-Schulungen und SKOLL-Trainings:</a:t>
            </a:r>
            <a:br>
              <a:rPr lang="de-DE" altLang="de-DE" sz="3200" dirty="0"/>
            </a:br>
            <a:endParaRPr lang="de-DE" altLang="de-DE" sz="3200" b="1" dirty="0">
              <a:solidFill>
                <a:schemeClr val="tx1"/>
              </a:solidFill>
            </a:endParaRPr>
          </a:p>
        </p:txBody>
      </p:sp>
      <p:sp>
        <p:nvSpPr>
          <p:cNvPr id="281605" name="Rectangle 5"/>
          <p:cNvSpPr>
            <a:spLocks noGrp="1" noChangeArrowheads="1"/>
          </p:cNvSpPr>
          <p:nvPr>
            <p:ph type="body" sz="half" idx="2"/>
          </p:nvPr>
        </p:nvSpPr>
        <p:spPr>
          <a:xfrm>
            <a:off x="1403350" y="2133600"/>
            <a:ext cx="7489825" cy="5399088"/>
          </a:xfrm>
        </p:spPr>
        <p:txBody>
          <a:bodyPr/>
          <a:lstStyle/>
          <a:p>
            <a:r>
              <a:rPr lang="de-DE" altLang="de-DE" sz="2400"/>
              <a:t>Nicht alle Arbeitsmaterialien müssen behandelt werden, jede Trainerin/ jeder Trainer muss es immer seinem eigenen Vorgehen und der Gruppe anpassen!</a:t>
            </a:r>
          </a:p>
          <a:p>
            <a:pPr>
              <a:buFontTx/>
              <a:buNone/>
            </a:pPr>
            <a:endParaRPr lang="de-DE" altLang="de-DE" sz="2400"/>
          </a:p>
          <a:p>
            <a:r>
              <a:rPr lang="de-DE" altLang="de-DE" sz="2400"/>
              <a:t>Jeder Teilnehmende darf sich einbringen, der Angesprochene muss für sich entscheiden, ob es für ihn stimmt oder nicht. Wenn ja, kann es als Geschenk mitgenommen werden, wenn nein, kann es zurückgegeben werden. Wenn nicht eindeutig, dann einfach wirken lassen!</a:t>
            </a:r>
          </a:p>
          <a:p>
            <a:pPr eaLnBrk="1" hangingPunct="1">
              <a:lnSpc>
                <a:spcPct val="90000"/>
              </a:lnSpc>
              <a:buFontTx/>
              <a:buNone/>
            </a:pPr>
            <a:endParaRPr lang="de-DE" altLang="de-DE" sz="2400"/>
          </a:p>
          <a:p>
            <a:pPr eaLnBrk="1" hangingPunct="1">
              <a:lnSpc>
                <a:spcPct val="90000"/>
              </a:lnSpc>
              <a:buFontTx/>
              <a:buNone/>
            </a:pPr>
            <a:endParaRPr lang="de-DE" altLang="de-DE" sz="24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1684"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19458" name="Textfeld 1"/>
          <p:cNvSpPr txBox="1">
            <a:spLocks noChangeArrowheads="1"/>
          </p:cNvSpPr>
          <p:nvPr/>
        </p:nvSpPr>
        <p:spPr bwMode="auto">
          <a:xfrm>
            <a:off x="3132138" y="2060575"/>
            <a:ext cx="503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endParaRPr lang="de-DE" altLang="de-DE"/>
          </a:p>
        </p:txBody>
      </p:sp>
      <p:pic>
        <p:nvPicPr>
          <p:cNvPr id="19459" name="Bild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549275"/>
            <a:ext cx="5027613" cy="600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3388" y="26035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1681163" y="1196975"/>
            <a:ext cx="7067550" cy="1079500"/>
          </a:xfrm>
        </p:spPr>
        <p:txBody>
          <a:bodyPr/>
          <a:lstStyle/>
          <a:p>
            <a:pPr algn="l" eaLnBrk="1" hangingPunct="1"/>
            <a:r>
              <a:rPr lang="de-DE" altLang="de-DE" sz="3200" b="1"/>
              <a:t>Grundregeln für SKOLL-Schulungen und SKOLL-Trainings:</a:t>
            </a:r>
            <a:br>
              <a:rPr lang="de-DE" altLang="de-DE" sz="3200"/>
            </a:br>
            <a:endParaRPr lang="de-DE" altLang="de-DE" sz="3200" b="1">
              <a:solidFill>
                <a:schemeClr val="tx1"/>
              </a:solidFill>
            </a:endParaRPr>
          </a:p>
        </p:txBody>
      </p:sp>
      <p:sp>
        <p:nvSpPr>
          <p:cNvPr id="281605" name="Rectangle 5"/>
          <p:cNvSpPr>
            <a:spLocks noGrp="1" noChangeArrowheads="1"/>
          </p:cNvSpPr>
          <p:nvPr>
            <p:ph type="body" sz="half" idx="2"/>
          </p:nvPr>
        </p:nvSpPr>
        <p:spPr>
          <a:xfrm>
            <a:off x="1403350" y="2133600"/>
            <a:ext cx="7489825" cy="5399088"/>
          </a:xfrm>
        </p:spPr>
        <p:txBody>
          <a:bodyPr/>
          <a:lstStyle/>
          <a:p>
            <a:r>
              <a:rPr lang="de-DE" altLang="de-DE" sz="2400"/>
              <a:t>SKOLL schult die Wahrnehmung und Selbsterkenntnis, die bei dem Einzelnen zu alltagstauglichen Lösungen führt. SKOLL erarbeitet nicht die Lösungen für den TN!</a:t>
            </a:r>
          </a:p>
          <a:p>
            <a:pPr>
              <a:buFontTx/>
              <a:buNone/>
            </a:pPr>
            <a:endParaRPr lang="de-DE" altLang="de-DE" sz="2400"/>
          </a:p>
          <a:p>
            <a:r>
              <a:rPr lang="de-DE" altLang="de-DE" sz="2400"/>
              <a:t>Der Trainer/ die Trainerin trägt die Verantwortung für den Ablauf, die Regeln und die Struktur der Gruppe, nicht für den einzelnen TN!</a:t>
            </a:r>
          </a:p>
          <a:p>
            <a:pPr eaLnBrk="1" hangingPunct="1">
              <a:lnSpc>
                <a:spcPct val="90000"/>
              </a:lnSpc>
              <a:buFontTx/>
              <a:buNone/>
            </a:pPr>
            <a:endParaRPr lang="de-DE" altLang="de-DE" sz="2400"/>
          </a:p>
          <a:p>
            <a:pPr eaLnBrk="1" hangingPunct="1">
              <a:lnSpc>
                <a:spcPct val="90000"/>
              </a:lnSpc>
              <a:buFontTx/>
              <a:buNone/>
            </a:pPr>
            <a:endParaRPr lang="de-DE" altLang="de-DE" sz="24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3732"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5778"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188913"/>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feld 1"/>
          <p:cNvSpPr txBox="1">
            <a:spLocks noChangeArrowheads="1"/>
          </p:cNvSpPr>
          <p:nvPr/>
        </p:nvSpPr>
        <p:spPr bwMode="auto">
          <a:xfrm>
            <a:off x="1222375" y="1628775"/>
            <a:ext cx="7921625"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3200" b="1"/>
              <a:t>Empfehlungen zur nachhaltigen Sicherung </a:t>
            </a:r>
          </a:p>
          <a:p>
            <a:pPr eaLnBrk="1" hangingPunct="1"/>
            <a:endParaRPr lang="de-DE" altLang="de-DE" sz="2400"/>
          </a:p>
          <a:p>
            <a:pPr eaLnBrk="1" hangingPunct="1">
              <a:lnSpc>
                <a:spcPts val="2875"/>
              </a:lnSpc>
              <a:spcAft>
                <a:spcPts val="1800"/>
              </a:spcAft>
              <a:buFontTx/>
              <a:buChar char="•"/>
            </a:pPr>
            <a:r>
              <a:rPr lang="de-DE" altLang="de-DE" sz="2400"/>
              <a:t>Finanzierung absichern</a:t>
            </a:r>
          </a:p>
          <a:p>
            <a:pPr eaLnBrk="1" hangingPunct="1">
              <a:lnSpc>
                <a:spcPts val="2875"/>
              </a:lnSpc>
              <a:spcAft>
                <a:spcPts val="1800"/>
              </a:spcAft>
              <a:buFontTx/>
              <a:buChar char="•"/>
            </a:pPr>
            <a:r>
              <a:rPr lang="de-DE" altLang="de-DE" sz="2400"/>
              <a:t>multifunktionale Nutzung</a:t>
            </a:r>
          </a:p>
          <a:p>
            <a:pPr eaLnBrk="1" hangingPunct="1">
              <a:lnSpc>
                <a:spcPts val="2875"/>
              </a:lnSpc>
              <a:spcAft>
                <a:spcPts val="1800"/>
              </a:spcAft>
              <a:buFontTx/>
              <a:buChar char="•"/>
            </a:pPr>
            <a:r>
              <a:rPr lang="de-DE" altLang="de-DE" sz="2400"/>
              <a:t>Bekanntheitsgrad erhöhen  </a:t>
            </a:r>
          </a:p>
          <a:p>
            <a:pPr eaLnBrk="1" hangingPunct="1">
              <a:lnSpc>
                <a:spcPts val="2875"/>
              </a:lnSpc>
              <a:spcAft>
                <a:spcPts val="1800"/>
              </a:spcAft>
              <a:buFontTx/>
              <a:buChar char="•"/>
            </a:pPr>
            <a:r>
              <a:rPr lang="de-DE" altLang="de-DE" sz="2400"/>
              <a:t>tragfähige Kooperationen    </a:t>
            </a:r>
          </a:p>
          <a:p>
            <a:pPr eaLnBrk="1" hangingPunct="1">
              <a:lnSpc>
                <a:spcPts val="2875"/>
              </a:lnSpc>
              <a:spcAft>
                <a:spcPts val="1800"/>
              </a:spcAft>
              <a:buFontTx/>
              <a:buChar char="•"/>
            </a:pPr>
            <a:r>
              <a:rPr lang="de-DE" altLang="de-DE" sz="2400"/>
              <a:t>Qualitätssicherung durch Netzwerkbildung</a:t>
            </a:r>
          </a:p>
        </p:txBody>
      </p:sp>
      <p:pic>
        <p:nvPicPr>
          <p:cNvPr id="6"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ext Box 3"/>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89092" name="Rectangle 4"/>
          <p:cNvSpPr>
            <a:spLocks noGrp="1" noChangeArrowheads="1"/>
          </p:cNvSpPr>
          <p:nvPr>
            <p:ph type="title"/>
          </p:nvPr>
        </p:nvSpPr>
        <p:spPr>
          <a:xfrm>
            <a:off x="1725613" y="733425"/>
            <a:ext cx="7167562" cy="2047875"/>
          </a:xfrm>
        </p:spPr>
        <p:txBody>
          <a:bodyPr/>
          <a:lstStyle/>
          <a:p>
            <a:pPr algn="l" eaLnBrk="1" hangingPunct="1">
              <a:defRPr/>
            </a:pPr>
            <a:r>
              <a:rPr lang="de-DE" altLang="de-DE" sz="3200" b="1" dirty="0">
                <a:solidFill>
                  <a:schemeClr val="tx1"/>
                </a:solidFill>
              </a:rPr>
              <a:t>Angebote von SKOLL</a:t>
            </a:r>
          </a:p>
        </p:txBody>
      </p:sp>
      <p:sp>
        <p:nvSpPr>
          <p:cNvPr id="89093" name="Rectangle 5"/>
          <p:cNvSpPr>
            <a:spLocks noGrp="1" noChangeArrowheads="1"/>
          </p:cNvSpPr>
          <p:nvPr>
            <p:ph type="body" sz="half" idx="2"/>
          </p:nvPr>
        </p:nvSpPr>
        <p:spPr>
          <a:xfrm>
            <a:off x="1619250" y="2343150"/>
            <a:ext cx="7273925" cy="5334000"/>
          </a:xfrm>
        </p:spPr>
        <p:txBody>
          <a:bodyPr/>
          <a:lstStyle/>
          <a:p>
            <a:pPr marL="387350" indent="-315913" eaLnBrk="1" hangingPunct="1">
              <a:spcBef>
                <a:spcPct val="0"/>
              </a:spcBef>
              <a:buFontTx/>
              <a:buNone/>
            </a:pPr>
            <a:r>
              <a:rPr lang="de-DE" altLang="de-DE" sz="2400"/>
              <a:t>Bundesweite SKOLL-Schulungen und</a:t>
            </a:r>
          </a:p>
          <a:p>
            <a:pPr marL="387350" indent="-315913" eaLnBrk="1" hangingPunct="1">
              <a:spcBef>
                <a:spcPct val="0"/>
              </a:spcBef>
              <a:buFontTx/>
              <a:buNone/>
            </a:pPr>
            <a:r>
              <a:rPr lang="de-DE" altLang="de-DE" sz="2400"/>
              <a:t>SKOLL/SKOLL-SPEZIAL Schulungen</a:t>
            </a:r>
          </a:p>
          <a:p>
            <a:pPr marL="387350" indent="-315913" eaLnBrk="1" hangingPunct="1">
              <a:spcBef>
                <a:spcPct val="0"/>
              </a:spcBef>
              <a:buFontTx/>
              <a:buNone/>
            </a:pPr>
            <a:endParaRPr lang="de-DE" altLang="de-DE" sz="2400"/>
          </a:p>
          <a:p>
            <a:pPr marL="387350" indent="-315913" eaLnBrk="1" hangingPunct="1">
              <a:spcBef>
                <a:spcPct val="0"/>
              </a:spcBef>
              <a:buFontTx/>
              <a:buNone/>
            </a:pPr>
            <a:r>
              <a:rPr lang="de-DE" altLang="de-DE" sz="2400"/>
              <a:t>Ergänzungsschulung SKOLL-SPEZIAL</a:t>
            </a:r>
          </a:p>
          <a:p>
            <a:pPr marL="387350" indent="-315913" eaLnBrk="1" hangingPunct="1">
              <a:spcBef>
                <a:spcPct val="0"/>
              </a:spcBef>
              <a:buFontTx/>
              <a:buNone/>
            </a:pPr>
            <a:endParaRPr lang="de-DE" altLang="de-DE" sz="2400"/>
          </a:p>
          <a:p>
            <a:pPr marL="387350" indent="-315913" eaLnBrk="1" hangingPunct="1">
              <a:spcBef>
                <a:spcPct val="0"/>
              </a:spcBef>
              <a:buFontTx/>
              <a:buNone/>
            </a:pPr>
            <a:r>
              <a:rPr lang="de-DE" altLang="de-DE" sz="2400"/>
              <a:t>Regelmäßige Re-Zertifizierungsschulungen</a:t>
            </a:r>
          </a:p>
          <a:p>
            <a:pPr marL="387350" indent="-315913" eaLnBrk="1" hangingPunct="1">
              <a:spcBef>
                <a:spcPct val="0"/>
              </a:spcBef>
              <a:buFontTx/>
              <a:buNone/>
            </a:pPr>
            <a:endParaRPr lang="de-DE" altLang="de-DE" sz="2400"/>
          </a:p>
          <a:p>
            <a:pPr marL="387350" indent="-315913" eaLnBrk="1" hangingPunct="1">
              <a:spcBef>
                <a:spcPct val="50000"/>
              </a:spcBef>
              <a:buFontTx/>
              <a:buNone/>
            </a:pPr>
            <a:r>
              <a:rPr lang="de-DE" altLang="de-DE" sz="2400" b="1">
                <a:solidFill>
                  <a:srgbClr val="000000"/>
                </a:solidFill>
              </a:rPr>
              <a:t>Mehr Informationen unter: www.skoll.de</a:t>
            </a:r>
          </a:p>
          <a:p>
            <a:pPr marL="387350" indent="-315913" eaLnBrk="1" hangingPunct="1">
              <a:spcBef>
                <a:spcPct val="0"/>
              </a:spcBef>
              <a:buFontTx/>
              <a:buNone/>
            </a:pPr>
            <a:r>
              <a:rPr lang="de-DE" altLang="de-DE" sz="2400"/>
              <a:t> </a:t>
            </a:r>
          </a:p>
          <a:p>
            <a:pPr marL="387350" indent="-315913" eaLnBrk="1" hangingPunct="1">
              <a:spcBef>
                <a:spcPct val="0"/>
              </a:spcBef>
              <a:buFontTx/>
              <a:buNone/>
            </a:pPr>
            <a:endParaRPr lang="de-DE" altLang="de-DE" sz="2400"/>
          </a:p>
          <a:p>
            <a:pPr marL="387350" indent="-315913" eaLnBrk="1" hangingPunct="1">
              <a:spcBef>
                <a:spcPct val="0"/>
              </a:spcBef>
              <a:buFontTx/>
              <a:buNone/>
            </a:pPr>
            <a:endParaRPr lang="de-DE" altLang="de-DE" sz="2400"/>
          </a:p>
          <a:p>
            <a:pPr marL="387350" indent="-315913" eaLnBrk="1" hangingPunct="1">
              <a:spcBef>
                <a:spcPct val="0"/>
              </a:spcBef>
              <a:buFontTx/>
              <a:buNone/>
            </a:pPr>
            <a:endParaRPr lang="de-DE" altLang="de-DE" sz="2400"/>
          </a:p>
          <a:p>
            <a:pPr marL="387350" indent="-315913" eaLnBrk="1" hangingPunct="1">
              <a:spcBef>
                <a:spcPct val="0"/>
              </a:spcBef>
              <a:buFontTx/>
              <a:buNone/>
            </a:pPr>
            <a:endParaRPr lang="de-DE" altLang="de-DE" sz="2400"/>
          </a:p>
          <a:p>
            <a:pPr marL="387350" indent="-315913" eaLnBrk="1" hangingPunct="1">
              <a:spcBef>
                <a:spcPct val="0"/>
              </a:spcBef>
              <a:buFontTx/>
              <a:buNone/>
            </a:pPr>
            <a:r>
              <a:rPr lang="de-DE" altLang="de-DE" sz="2400"/>
              <a:t> </a:t>
            </a: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7829"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ext Box 3"/>
          <p:cNvSpPr txBox="1">
            <a:spLocks noChangeArrowheads="1"/>
          </p:cNvSpPr>
          <p:nvPr/>
        </p:nvSpPr>
        <p:spPr bwMode="auto">
          <a:xfrm>
            <a:off x="2286000" y="12192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40645" name="Rectangle 5"/>
          <p:cNvSpPr>
            <a:spLocks noGrp="1" noChangeArrowheads="1"/>
          </p:cNvSpPr>
          <p:nvPr>
            <p:ph type="body" sz="half" idx="4294967295"/>
          </p:nvPr>
        </p:nvSpPr>
        <p:spPr>
          <a:xfrm>
            <a:off x="1371600" y="2271713"/>
            <a:ext cx="7620000" cy="4357687"/>
          </a:xfrm>
        </p:spPr>
        <p:txBody>
          <a:bodyPr/>
          <a:lstStyle/>
          <a:p>
            <a:pPr marL="0" indent="0" eaLnBrk="1" hangingPunct="1">
              <a:spcBef>
                <a:spcPct val="50000"/>
              </a:spcBef>
              <a:buFontTx/>
              <a:buNone/>
            </a:pPr>
            <a:r>
              <a:rPr lang="de-DE" altLang="de-DE" sz="1600" dirty="0">
                <a:effectLst>
                  <a:outerShdw blurRad="38100" dist="38100" dir="2700000" algn="tl">
                    <a:srgbClr val="C0C0C0"/>
                  </a:outerShdw>
                </a:effectLst>
              </a:rPr>
              <a:t>Caritasverbandes für die Diözese Osnabrück e.V.</a:t>
            </a:r>
          </a:p>
          <a:p>
            <a:pPr marL="0" indent="0" eaLnBrk="1" hangingPunct="1">
              <a:spcBef>
                <a:spcPct val="50000"/>
              </a:spcBef>
              <a:buFontTx/>
              <a:buNone/>
            </a:pPr>
            <a:r>
              <a:rPr lang="de-DE" altLang="de-DE" sz="1600" dirty="0">
                <a:effectLst>
                  <a:outerShdw blurRad="38100" dist="38100" dir="2700000" algn="tl">
                    <a:srgbClr val="C0C0C0"/>
                  </a:outerShdw>
                </a:effectLst>
              </a:rPr>
              <a:t>Geschäftsbereich Suchtprävention und Rehabilitation</a:t>
            </a:r>
          </a:p>
          <a:p>
            <a:pPr marL="0" indent="0" eaLnBrk="1" hangingPunct="1">
              <a:spcBef>
                <a:spcPct val="50000"/>
              </a:spcBef>
              <a:buFontTx/>
              <a:buNone/>
            </a:pPr>
            <a:r>
              <a:rPr lang="de-DE" altLang="de-DE" sz="1600" dirty="0">
                <a:effectLst>
                  <a:outerShdw blurRad="38100" dist="38100" dir="2700000" algn="tl">
                    <a:srgbClr val="C0C0C0"/>
                  </a:outerShdw>
                </a:effectLst>
              </a:rPr>
              <a:t>Conrad </a:t>
            </a:r>
            <a:r>
              <a:rPr lang="de-DE" altLang="de-DE" sz="1600" dirty="0" err="1">
                <a:effectLst>
                  <a:outerShdw blurRad="38100" dist="38100" dir="2700000" algn="tl">
                    <a:srgbClr val="C0C0C0"/>
                  </a:outerShdw>
                </a:effectLst>
              </a:rPr>
              <a:t>Tönsing</a:t>
            </a:r>
            <a:endParaRPr lang="de-DE" altLang="de-DE" sz="1600" dirty="0">
              <a:effectLst>
                <a:outerShdw blurRad="38100" dist="38100" dir="2700000" algn="tl">
                  <a:srgbClr val="C0C0C0"/>
                </a:outerShdw>
              </a:effectLst>
            </a:endParaRPr>
          </a:p>
          <a:p>
            <a:pPr marL="0" indent="0" eaLnBrk="1" hangingPunct="1">
              <a:spcBef>
                <a:spcPct val="50000"/>
              </a:spcBef>
              <a:buFontTx/>
              <a:buNone/>
            </a:pPr>
            <a:r>
              <a:rPr lang="de-DE" altLang="de-DE" sz="1600" dirty="0" err="1">
                <a:effectLst>
                  <a:outerShdw blurRad="38100" dist="38100" dir="2700000" algn="tl">
                    <a:srgbClr val="C0C0C0"/>
                  </a:outerShdw>
                </a:effectLst>
              </a:rPr>
              <a:t>Knappsbrink</a:t>
            </a:r>
            <a:r>
              <a:rPr lang="de-DE" altLang="de-DE" sz="1600" dirty="0">
                <a:effectLst>
                  <a:outerShdw blurRad="38100" dist="38100" dir="2700000" algn="tl">
                    <a:srgbClr val="C0C0C0"/>
                  </a:outerShdw>
                </a:effectLst>
              </a:rPr>
              <a:t> 5</a:t>
            </a:r>
          </a:p>
          <a:p>
            <a:pPr marL="0" indent="0" eaLnBrk="1" hangingPunct="1">
              <a:spcBef>
                <a:spcPct val="50000"/>
              </a:spcBef>
              <a:buFontTx/>
              <a:buNone/>
            </a:pPr>
            <a:r>
              <a:rPr lang="de-DE" altLang="de-DE" sz="1600" dirty="0">
                <a:effectLst>
                  <a:outerShdw blurRad="38100" dist="38100" dir="2700000" algn="tl">
                    <a:srgbClr val="C0C0C0"/>
                  </a:outerShdw>
                </a:effectLst>
              </a:rPr>
              <a:t>49080 Osnabrück</a:t>
            </a:r>
          </a:p>
          <a:p>
            <a:pPr marL="0" indent="0" eaLnBrk="1" hangingPunct="1">
              <a:spcBef>
                <a:spcPct val="50000"/>
              </a:spcBef>
              <a:buFontTx/>
              <a:buNone/>
            </a:pPr>
            <a:r>
              <a:rPr lang="de-DE" altLang="de-DE" sz="1600" dirty="0">
                <a:effectLst>
                  <a:outerShdw blurRad="38100" dist="38100" dir="2700000" algn="tl">
                    <a:srgbClr val="C0C0C0"/>
                  </a:outerShdw>
                </a:effectLst>
              </a:rPr>
              <a:t>Tel. 0541 34978 – 141 (Sekretariat)</a:t>
            </a:r>
          </a:p>
          <a:p>
            <a:pPr marL="0" indent="0" eaLnBrk="1" hangingPunct="1">
              <a:spcBef>
                <a:spcPct val="50000"/>
              </a:spcBef>
              <a:buFontTx/>
              <a:buNone/>
            </a:pPr>
            <a:r>
              <a:rPr lang="de-DE" altLang="de-DE" sz="1600" dirty="0">
                <a:effectLst>
                  <a:outerShdw blurRad="38100" dist="38100" dir="2700000" algn="tl">
                    <a:srgbClr val="C0C0C0"/>
                  </a:outerShdw>
                </a:effectLst>
              </a:rPr>
              <a:t>E-Mail: mexner@caritas-os.de</a:t>
            </a:r>
          </a:p>
          <a:p>
            <a:pPr marL="0" indent="0" eaLnBrk="1" hangingPunct="1">
              <a:spcBef>
                <a:spcPct val="50000"/>
              </a:spcBef>
              <a:buNone/>
            </a:pPr>
            <a:r>
              <a:rPr lang="de-DE" altLang="de-DE" sz="1200" b="1" dirty="0">
                <a:effectLst>
                  <a:outerShdw blurRad="38100" dist="38100" dir="2700000" algn="tl">
                    <a:srgbClr val="C0C0C0"/>
                  </a:outerShdw>
                </a:effectLst>
              </a:rPr>
              <a:t>                 </a:t>
            </a:r>
            <a:r>
              <a:rPr lang="de-DE" altLang="de-DE" sz="1600" dirty="0">
                <a:effectLst>
                  <a:outerShdw blurRad="38100" dist="38100" dir="2700000" algn="tl">
                    <a:srgbClr val="C0C0C0"/>
                  </a:outerShdw>
                </a:effectLst>
              </a:rPr>
              <a:t>nnagis@caritas-os.de</a:t>
            </a:r>
          </a:p>
          <a:p>
            <a:pPr marL="0" indent="0" eaLnBrk="1" hangingPunct="1">
              <a:spcBef>
                <a:spcPct val="50000"/>
              </a:spcBef>
              <a:buFontTx/>
              <a:buNone/>
            </a:pPr>
            <a:r>
              <a:rPr lang="de-DE" altLang="de-DE" sz="1800" b="1" i="1" dirty="0"/>
              <a:t>Das SKOLL-Arbeitshandbuch ist in Verbindung mit einer Schulung beim Caritasverband für 89,00 € plus Versand und das SKOLL-SPEZIAL-Handbuch mit CD für 89,00 plus Versand erhältlich.</a:t>
            </a:r>
          </a:p>
          <a:p>
            <a:pPr marL="0" indent="0" eaLnBrk="1" hangingPunct="1">
              <a:buFontTx/>
              <a:buNone/>
            </a:pPr>
            <a:endParaRPr lang="de-DE" altLang="de-DE" b="1" dirty="0"/>
          </a:p>
        </p:txBody>
      </p:sp>
      <p:sp>
        <p:nvSpPr>
          <p:cNvPr id="240646" name="Rectangle 6"/>
          <p:cNvSpPr>
            <a:spLocks noChangeArrowheads="1"/>
          </p:cNvSpPr>
          <p:nvPr/>
        </p:nvSpPr>
        <p:spPr bwMode="auto">
          <a:xfrm>
            <a:off x="9013825" y="-5524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endParaRPr>
          </a:p>
        </p:txBody>
      </p:sp>
      <p:pic>
        <p:nvPicPr>
          <p:cNvPr id="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60423" name="Text Box 7"/>
          <p:cNvSpPr txBox="1">
            <a:spLocks noChangeArrowheads="1"/>
          </p:cNvSpPr>
          <p:nvPr/>
        </p:nvSpPr>
        <p:spPr bwMode="auto">
          <a:xfrm>
            <a:off x="1584325" y="6286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de-DE">
              <a:latin typeface="Arial" charset="0"/>
              <a:ea typeface="ＭＳ Ｐゴシック" charset="0"/>
              <a:cs typeface="ＭＳ Ｐゴシック" charset="0"/>
            </a:endParaRPr>
          </a:p>
        </p:txBody>
      </p:sp>
      <p:sp>
        <p:nvSpPr>
          <p:cNvPr id="60424" name="Rectangle 8"/>
          <p:cNvSpPr>
            <a:spLocks noChangeArrowheads="1"/>
          </p:cNvSpPr>
          <p:nvPr/>
        </p:nvSpPr>
        <p:spPr bwMode="auto">
          <a:xfrm>
            <a:off x="1331913" y="1193800"/>
            <a:ext cx="7561262"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r>
              <a:rPr lang="de-DE" altLang="de-DE" sz="3200" b="1">
                <a:solidFill>
                  <a:schemeClr val="tx2"/>
                </a:solidFill>
              </a:rPr>
              <a:t>SKOLL und SKOLL_SPEZIAL sind Konzepte des…</a:t>
            </a:r>
          </a:p>
        </p:txBody>
      </p:sp>
      <p:pic>
        <p:nvPicPr>
          <p:cNvPr id="79879"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0"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ext Box 3"/>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84996" name="Rectangle 4"/>
          <p:cNvSpPr>
            <a:spLocks noGrp="1" noChangeArrowheads="1"/>
          </p:cNvSpPr>
          <p:nvPr>
            <p:ph type="title"/>
          </p:nvPr>
        </p:nvSpPr>
        <p:spPr>
          <a:xfrm>
            <a:off x="1681163" y="1223963"/>
            <a:ext cx="7067550" cy="1066800"/>
          </a:xfrm>
        </p:spPr>
        <p:txBody>
          <a:bodyPr/>
          <a:lstStyle/>
          <a:p>
            <a:pPr algn="l" eaLnBrk="1" hangingPunct="1">
              <a:defRPr/>
            </a:pPr>
            <a:r>
              <a:rPr lang="de-DE" sz="3200" b="1" dirty="0">
                <a:solidFill>
                  <a:schemeClr val="tx1"/>
                </a:solidFill>
                <a:cs typeface="+mj-cs"/>
              </a:rPr>
              <a:t>Zielgruppe</a:t>
            </a:r>
          </a:p>
        </p:txBody>
      </p:sp>
      <p:sp>
        <p:nvSpPr>
          <p:cNvPr id="84997" name="Rectangle 5"/>
          <p:cNvSpPr>
            <a:spLocks noGrp="1" noChangeArrowheads="1"/>
          </p:cNvSpPr>
          <p:nvPr>
            <p:ph type="body" sz="half" idx="2"/>
          </p:nvPr>
        </p:nvSpPr>
        <p:spPr>
          <a:xfrm>
            <a:off x="1681163" y="2349500"/>
            <a:ext cx="7212012" cy="4608513"/>
          </a:xfrm>
        </p:spPr>
        <p:txBody>
          <a:bodyPr/>
          <a:lstStyle/>
          <a:p>
            <a:pPr marL="0" indent="0" eaLnBrk="1" hangingPunct="1">
              <a:lnSpc>
                <a:spcPts val="2875"/>
              </a:lnSpc>
              <a:spcBef>
                <a:spcPts val="575"/>
              </a:spcBef>
              <a:spcAft>
                <a:spcPts val="2400"/>
              </a:spcAft>
              <a:buFontTx/>
              <a:buNone/>
            </a:pPr>
            <a:r>
              <a:rPr lang="de-DE" altLang="de-DE" sz="2400" dirty="0"/>
              <a:t>Jugendliche, junge Erwachsene und Erwachsene mit riskanten Konsum- und Verhaltensformen.</a:t>
            </a:r>
          </a:p>
          <a:p>
            <a:pPr marL="0" indent="0" eaLnBrk="1" hangingPunct="1">
              <a:lnSpc>
                <a:spcPts val="2875"/>
              </a:lnSpc>
              <a:spcBef>
                <a:spcPts val="575"/>
              </a:spcBef>
              <a:spcAft>
                <a:spcPts val="2400"/>
              </a:spcAft>
              <a:buFontTx/>
              <a:buNone/>
            </a:pPr>
            <a:r>
              <a:rPr lang="de-DE" altLang="de-DE" sz="2400" dirty="0"/>
              <a:t>SKOLL-SPEZIAL für Alkohol</a:t>
            </a:r>
          </a:p>
          <a:p>
            <a:pPr marL="0" indent="0" eaLnBrk="1" hangingPunct="1">
              <a:lnSpc>
                <a:spcPts val="2375"/>
              </a:lnSpc>
              <a:spcBef>
                <a:spcPts val="575"/>
              </a:spcBef>
              <a:spcAft>
                <a:spcPts val="1200"/>
              </a:spcAft>
              <a:buFontTx/>
              <a:buNone/>
            </a:pPr>
            <a:r>
              <a:rPr lang="de-DE" altLang="de-DE" sz="2400" dirty="0"/>
              <a:t>Kontraindikation:</a:t>
            </a:r>
          </a:p>
          <a:p>
            <a:pPr marL="0" indent="0" eaLnBrk="1" hangingPunct="1">
              <a:lnSpc>
                <a:spcPts val="2375"/>
              </a:lnSpc>
              <a:spcBef>
                <a:spcPts val="575"/>
              </a:spcBef>
              <a:spcAft>
                <a:spcPts val="1200"/>
              </a:spcAft>
            </a:pPr>
            <a:r>
              <a:rPr lang="de-DE" altLang="de-DE" sz="2400" dirty="0"/>
              <a:t> Akute persönliche Krisen</a:t>
            </a:r>
          </a:p>
          <a:p>
            <a:pPr marL="0" indent="0" eaLnBrk="1" hangingPunct="1">
              <a:lnSpc>
                <a:spcPts val="2375"/>
              </a:lnSpc>
              <a:spcBef>
                <a:spcPts val="575"/>
              </a:spcBef>
              <a:spcAft>
                <a:spcPts val="1200"/>
              </a:spcAft>
            </a:pPr>
            <a:r>
              <a:rPr lang="de-DE" altLang="de-DE" sz="2400" dirty="0"/>
              <a:t> Suizidgefahr</a:t>
            </a:r>
          </a:p>
          <a:p>
            <a:pPr marL="0" indent="0" eaLnBrk="1" hangingPunct="1">
              <a:lnSpc>
                <a:spcPts val="2375"/>
              </a:lnSpc>
              <a:spcBef>
                <a:spcPts val="575"/>
              </a:spcBef>
              <a:spcAft>
                <a:spcPts val="1200"/>
              </a:spcAft>
            </a:pPr>
            <a:r>
              <a:rPr lang="de-DE" altLang="de-DE" sz="2400" dirty="0"/>
              <a:t> Akute psychotische Krankheitsbilder</a:t>
            </a:r>
          </a:p>
          <a:p>
            <a:pPr marL="0" indent="0" eaLnBrk="1" hangingPunct="1">
              <a:lnSpc>
                <a:spcPts val="2875"/>
              </a:lnSpc>
              <a:spcBef>
                <a:spcPts val="575"/>
              </a:spcBef>
              <a:spcAft>
                <a:spcPts val="1200"/>
              </a:spcAft>
            </a:pPr>
            <a:endParaRPr lang="de-DE" altLang="de-DE" sz="2400" dirty="0"/>
          </a:p>
          <a:p>
            <a:pPr marL="0" indent="0" eaLnBrk="1" hangingPunct="1">
              <a:lnSpc>
                <a:spcPts val="2875"/>
              </a:lnSpc>
              <a:spcBef>
                <a:spcPts val="575"/>
              </a:spcBef>
              <a:spcAft>
                <a:spcPts val="600"/>
              </a:spcAft>
              <a:buFontTx/>
              <a:buNone/>
            </a:pPr>
            <a:endParaRPr lang="de-DE" altLang="de-DE" sz="2400" dirty="0"/>
          </a:p>
          <a:p>
            <a:pPr marL="0" indent="0" eaLnBrk="1" hangingPunct="1">
              <a:lnSpc>
                <a:spcPts val="2875"/>
              </a:lnSpc>
              <a:spcBef>
                <a:spcPts val="575"/>
              </a:spcBef>
              <a:spcAft>
                <a:spcPts val="600"/>
              </a:spcAft>
              <a:buFontTx/>
              <a:buNone/>
            </a:pPr>
            <a:endParaRPr lang="de-DE" altLang="de-DE" sz="2400" dirty="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21509" name="Picture 8" descr="C:\Users\MExner\AppData\Local\Temp\Rar$DRa0.657\CD-Oeffentlichkeitsarbeit\SKOLL-SPEZIAL-Logo\SKOLL-SPEZIA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6" name="Rectangle 4"/>
          <p:cNvSpPr>
            <a:spLocks noGrp="1" noChangeArrowheads="1"/>
          </p:cNvSpPr>
          <p:nvPr>
            <p:ph type="title"/>
          </p:nvPr>
        </p:nvSpPr>
        <p:spPr>
          <a:xfrm>
            <a:off x="1681163" y="1282700"/>
            <a:ext cx="7067550" cy="1066800"/>
          </a:xfrm>
        </p:spPr>
        <p:txBody>
          <a:bodyPr/>
          <a:lstStyle/>
          <a:p>
            <a:pPr algn="l" eaLnBrk="1" hangingPunct="1">
              <a:defRPr/>
            </a:pPr>
            <a:r>
              <a:rPr lang="de-DE" sz="3200" b="1" dirty="0">
                <a:solidFill>
                  <a:schemeClr val="tx1"/>
                </a:solidFill>
                <a:cs typeface="+mj-cs"/>
              </a:rPr>
              <a:t>Zielgruppen</a:t>
            </a:r>
          </a:p>
        </p:txBody>
      </p:sp>
      <p:sp>
        <p:nvSpPr>
          <p:cNvPr id="279557" name="Rectangle 5"/>
          <p:cNvSpPr>
            <a:spLocks noGrp="1" noChangeArrowheads="1"/>
          </p:cNvSpPr>
          <p:nvPr>
            <p:ph type="body" sz="half" idx="2"/>
          </p:nvPr>
        </p:nvSpPr>
        <p:spPr>
          <a:xfrm>
            <a:off x="1681163" y="2420938"/>
            <a:ext cx="7212012" cy="4608512"/>
          </a:xfrm>
        </p:spPr>
        <p:txBody>
          <a:bodyPr/>
          <a:lstStyle/>
          <a:p>
            <a:pPr marL="0" indent="0" eaLnBrk="1" hangingPunct="1">
              <a:lnSpc>
                <a:spcPts val="2438"/>
              </a:lnSpc>
              <a:spcBef>
                <a:spcPct val="0"/>
              </a:spcBef>
              <a:spcAft>
                <a:spcPts val="600"/>
              </a:spcAft>
              <a:buFontTx/>
              <a:buNone/>
            </a:pPr>
            <a:r>
              <a:rPr lang="de-DE" altLang="de-DE" sz="2000"/>
              <a:t>Jugendliche, junge Erwachsene und Erwachsene mit riskanten Konsum- und Verhaltensformen insbesondere auch:</a:t>
            </a:r>
          </a:p>
          <a:p>
            <a:pPr marL="0" indent="0" eaLnBrk="1" hangingPunct="1">
              <a:lnSpc>
                <a:spcPts val="2438"/>
              </a:lnSpc>
              <a:spcBef>
                <a:spcPct val="0"/>
              </a:spcBef>
              <a:spcAft>
                <a:spcPts val="600"/>
              </a:spcAft>
            </a:pPr>
            <a:r>
              <a:rPr lang="de-DE" altLang="de-DE" sz="2000"/>
              <a:t>  Langzeitarbeitslose</a:t>
            </a:r>
          </a:p>
          <a:p>
            <a:pPr marL="0" indent="0" eaLnBrk="1" hangingPunct="1">
              <a:lnSpc>
                <a:spcPts val="2438"/>
              </a:lnSpc>
              <a:spcBef>
                <a:spcPct val="0"/>
              </a:spcBef>
              <a:spcAft>
                <a:spcPts val="600"/>
              </a:spcAft>
            </a:pPr>
            <a:r>
              <a:rPr lang="de-DE" altLang="de-DE" sz="2000"/>
              <a:t>  Schülerinnen und Schüler aller Schularten</a:t>
            </a:r>
          </a:p>
          <a:p>
            <a:pPr marL="0" indent="0" eaLnBrk="1" hangingPunct="1">
              <a:lnSpc>
                <a:spcPts val="2438"/>
              </a:lnSpc>
              <a:spcBef>
                <a:spcPct val="0"/>
              </a:spcBef>
              <a:spcAft>
                <a:spcPts val="600"/>
              </a:spcAft>
            </a:pPr>
            <a:r>
              <a:rPr lang="de-DE" altLang="de-DE" sz="2000"/>
              <a:t>  Interessierte</a:t>
            </a:r>
          </a:p>
          <a:p>
            <a:pPr marL="0" indent="0" eaLnBrk="1" hangingPunct="1">
              <a:lnSpc>
                <a:spcPts val="2438"/>
              </a:lnSpc>
              <a:spcBef>
                <a:spcPct val="0"/>
              </a:spcBef>
              <a:spcAft>
                <a:spcPts val="600"/>
              </a:spcAft>
            </a:pPr>
            <a:r>
              <a:rPr lang="de-DE" altLang="de-DE" sz="2000"/>
              <a:t>  Klienten mit Bewährungsauflage</a:t>
            </a:r>
          </a:p>
          <a:p>
            <a:pPr marL="0" indent="0" eaLnBrk="1" hangingPunct="1">
              <a:lnSpc>
                <a:spcPts val="2438"/>
              </a:lnSpc>
              <a:spcBef>
                <a:spcPct val="0"/>
              </a:spcBef>
              <a:spcAft>
                <a:spcPts val="600"/>
              </a:spcAft>
            </a:pPr>
            <a:r>
              <a:rPr lang="de-DE" altLang="de-DE" sz="2000"/>
              <a:t>  Strafentlassene und Freigänger</a:t>
            </a:r>
          </a:p>
          <a:p>
            <a:pPr marL="0" indent="0" eaLnBrk="1" hangingPunct="1">
              <a:lnSpc>
                <a:spcPts val="2438"/>
              </a:lnSpc>
              <a:spcBef>
                <a:spcPct val="0"/>
              </a:spcBef>
              <a:spcAft>
                <a:spcPts val="600"/>
              </a:spcAft>
            </a:pPr>
            <a:r>
              <a:rPr lang="de-DE" altLang="de-DE" sz="2000"/>
              <a:t>  Teilnehmende aus Beschäftigungsprojekten und</a:t>
            </a:r>
            <a:br>
              <a:rPr lang="de-DE" altLang="de-DE" sz="2000"/>
            </a:br>
            <a:r>
              <a:rPr lang="de-DE" altLang="de-DE" sz="2000"/>
              <a:t>   Qualifizierungsmaßnahmen</a:t>
            </a:r>
          </a:p>
          <a:p>
            <a:pPr marL="0" indent="0" eaLnBrk="1" hangingPunct="1">
              <a:lnSpc>
                <a:spcPts val="2438"/>
              </a:lnSpc>
              <a:spcBef>
                <a:spcPct val="0"/>
              </a:spcBef>
              <a:spcAft>
                <a:spcPts val="600"/>
              </a:spcAft>
              <a:buFontTx/>
              <a:buNone/>
            </a:pPr>
            <a:endParaRPr lang="de-DE" altLang="de-DE" sz="2000"/>
          </a:p>
          <a:p>
            <a:pPr marL="0" indent="0" eaLnBrk="1" hangingPunct="1">
              <a:lnSpc>
                <a:spcPts val="2438"/>
              </a:lnSpc>
              <a:spcBef>
                <a:spcPct val="0"/>
              </a:spcBef>
              <a:spcAft>
                <a:spcPts val="600"/>
              </a:spcAft>
              <a:buFontTx/>
              <a:buNone/>
            </a:pPr>
            <a:endParaRPr lang="de-DE" altLang="de-DE" sz="2000"/>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23556"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3556" name="Rectangle 4"/>
          <p:cNvSpPr>
            <a:spLocks noGrp="1" noChangeArrowheads="1"/>
          </p:cNvSpPr>
          <p:nvPr>
            <p:ph type="title"/>
          </p:nvPr>
        </p:nvSpPr>
        <p:spPr>
          <a:xfrm>
            <a:off x="1692275" y="1268413"/>
            <a:ext cx="7067550" cy="1066800"/>
          </a:xfrm>
        </p:spPr>
        <p:txBody>
          <a:bodyPr/>
          <a:lstStyle/>
          <a:p>
            <a:pPr algn="l" eaLnBrk="1" hangingPunct="1">
              <a:defRPr/>
            </a:pPr>
            <a:r>
              <a:rPr lang="de-DE" sz="3200" b="1" dirty="0">
                <a:cs typeface="+mj-cs"/>
              </a:rPr>
              <a:t>Der innovative Ansatz von SKOLL und SKOLL-SPEZIAL </a:t>
            </a:r>
          </a:p>
        </p:txBody>
      </p:sp>
      <p:sp>
        <p:nvSpPr>
          <p:cNvPr id="23557" name="Rectangle 5"/>
          <p:cNvSpPr>
            <a:spLocks noGrp="1" noChangeArrowheads="1"/>
          </p:cNvSpPr>
          <p:nvPr>
            <p:ph type="body" sz="half" idx="2"/>
          </p:nvPr>
        </p:nvSpPr>
        <p:spPr>
          <a:xfrm>
            <a:off x="1619250" y="2349500"/>
            <a:ext cx="7067550" cy="4248150"/>
          </a:xfrm>
        </p:spPr>
        <p:txBody>
          <a:bodyPr/>
          <a:lstStyle/>
          <a:p>
            <a:pPr indent="-269875" eaLnBrk="1" hangingPunct="1">
              <a:lnSpc>
                <a:spcPts val="2875"/>
              </a:lnSpc>
              <a:spcBef>
                <a:spcPct val="0"/>
              </a:spcBef>
            </a:pPr>
            <a:r>
              <a:rPr lang="de-DE" altLang="de-DE" sz="2400"/>
              <a:t>suchtmittelübergreifend (SKOLL-SPEZIAL  Alkohol)</a:t>
            </a:r>
          </a:p>
          <a:p>
            <a:pPr indent="-269875" eaLnBrk="1" hangingPunct="1">
              <a:lnSpc>
                <a:spcPts val="2875"/>
              </a:lnSpc>
              <a:spcBef>
                <a:spcPct val="0"/>
              </a:spcBef>
              <a:buFontTx/>
              <a:buNone/>
            </a:pPr>
            <a:endParaRPr lang="de-DE" altLang="de-DE" sz="2400"/>
          </a:p>
          <a:p>
            <a:pPr indent="-269875" eaLnBrk="1" hangingPunct="1">
              <a:lnSpc>
                <a:spcPts val="2875"/>
              </a:lnSpc>
              <a:spcBef>
                <a:spcPct val="0"/>
              </a:spcBef>
            </a:pPr>
            <a:r>
              <a:rPr lang="de-DE" altLang="de-DE" sz="2400"/>
              <a:t>generationsübergreifend</a:t>
            </a:r>
          </a:p>
          <a:p>
            <a:pPr indent="-269875" eaLnBrk="1" hangingPunct="1">
              <a:lnSpc>
                <a:spcPts val="2875"/>
              </a:lnSpc>
              <a:spcBef>
                <a:spcPct val="0"/>
              </a:spcBef>
            </a:pPr>
            <a:endParaRPr lang="de-DE" altLang="de-DE" sz="2400"/>
          </a:p>
          <a:p>
            <a:pPr indent="-269875" eaLnBrk="1" hangingPunct="1">
              <a:lnSpc>
                <a:spcPts val="2875"/>
              </a:lnSpc>
              <a:spcBef>
                <a:spcPct val="0"/>
              </a:spcBef>
            </a:pPr>
            <a:r>
              <a:rPr lang="de-DE" altLang="de-DE" sz="2400"/>
              <a:t>geschlechtsübergreifend</a:t>
            </a:r>
          </a:p>
          <a:p>
            <a:pPr indent="-269875" eaLnBrk="1" hangingPunct="1">
              <a:lnSpc>
                <a:spcPts val="2875"/>
              </a:lnSpc>
              <a:spcBef>
                <a:spcPct val="0"/>
              </a:spcBef>
              <a:buFontTx/>
              <a:buNone/>
            </a:pPr>
            <a:endParaRPr lang="de-DE" altLang="de-DE" sz="2400"/>
          </a:p>
          <a:p>
            <a:pPr indent="-269875" eaLnBrk="1" hangingPunct="1">
              <a:lnSpc>
                <a:spcPts val="2875"/>
              </a:lnSpc>
              <a:spcBef>
                <a:spcPct val="0"/>
              </a:spcBef>
            </a:pPr>
            <a:r>
              <a:rPr lang="de-DE" altLang="de-DE" sz="2400"/>
              <a:t>zieloffen</a:t>
            </a:r>
          </a:p>
        </p:txBody>
      </p:sp>
      <p:pic>
        <p:nvPicPr>
          <p:cNvPr id="8"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25605"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71364" name="Rectangle 4"/>
          <p:cNvSpPr>
            <a:spLocks noGrp="1" noChangeArrowheads="1"/>
          </p:cNvSpPr>
          <p:nvPr>
            <p:ph type="title"/>
          </p:nvPr>
        </p:nvSpPr>
        <p:spPr>
          <a:xfrm>
            <a:off x="1692275" y="1209675"/>
            <a:ext cx="7067550" cy="1066800"/>
          </a:xfrm>
        </p:spPr>
        <p:txBody>
          <a:bodyPr/>
          <a:lstStyle/>
          <a:p>
            <a:pPr algn="l" eaLnBrk="1" hangingPunct="1">
              <a:defRPr/>
            </a:pPr>
            <a:r>
              <a:rPr lang="de-DE" sz="3200" b="1" dirty="0">
                <a:cs typeface="+mj-cs"/>
              </a:rPr>
              <a:t>Teilnahmebedingungen</a:t>
            </a:r>
          </a:p>
        </p:txBody>
      </p:sp>
      <p:sp>
        <p:nvSpPr>
          <p:cNvPr id="271366" name="Rectangle 6"/>
          <p:cNvSpPr>
            <a:spLocks noChangeArrowheads="1"/>
          </p:cNvSpPr>
          <p:nvPr/>
        </p:nvSpPr>
        <p:spPr bwMode="auto">
          <a:xfrm>
            <a:off x="207645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271367" name="Text Box 7"/>
          <p:cNvSpPr txBox="1">
            <a:spLocks noChangeArrowheads="1"/>
          </p:cNvSpPr>
          <p:nvPr/>
        </p:nvSpPr>
        <p:spPr bwMode="auto">
          <a:xfrm>
            <a:off x="1447800" y="2209800"/>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defRPr/>
            </a:pPr>
            <a:endParaRPr lang="de-DE" sz="2400">
              <a:latin typeface="Arial" charset="0"/>
              <a:ea typeface="ＭＳ Ｐゴシック" charset="0"/>
            </a:endParaRPr>
          </a:p>
        </p:txBody>
      </p:sp>
      <p:sp>
        <p:nvSpPr>
          <p:cNvPr id="271368" name="Text Box 8"/>
          <p:cNvSpPr txBox="1">
            <a:spLocks noChangeArrowheads="1"/>
          </p:cNvSpPr>
          <p:nvPr/>
        </p:nvSpPr>
        <p:spPr bwMode="auto">
          <a:xfrm>
            <a:off x="1692275" y="1989138"/>
            <a:ext cx="6873875"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indent="292100"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ts val="2875"/>
              </a:lnSpc>
              <a:buFontTx/>
              <a:buChar char="•"/>
            </a:pPr>
            <a:endParaRPr lang="de-DE" altLang="de-DE" sz="2400" dirty="0"/>
          </a:p>
          <a:p>
            <a:pPr eaLnBrk="1" hangingPunct="1">
              <a:lnSpc>
                <a:spcPts val="2875"/>
              </a:lnSpc>
              <a:buFontTx/>
              <a:buChar char="•"/>
            </a:pPr>
            <a:r>
              <a:rPr lang="de-DE" altLang="de-DE" sz="2400" dirty="0"/>
              <a:t> kontinuierliche Teilnahme </a:t>
            </a:r>
          </a:p>
          <a:p>
            <a:pPr indent="0" eaLnBrk="1" hangingPunct="1">
              <a:lnSpc>
                <a:spcPts val="2875"/>
              </a:lnSpc>
            </a:pPr>
            <a:r>
              <a:rPr lang="de-DE" altLang="de-DE" sz="1800" i="1" dirty="0"/>
              <a:t>      7-8 Treffen braucht es, damit eine Wirkung erzielt wird</a:t>
            </a:r>
          </a:p>
          <a:p>
            <a:pPr eaLnBrk="1" hangingPunct="1">
              <a:lnSpc>
                <a:spcPts val="2875"/>
              </a:lnSpc>
            </a:pPr>
            <a:endParaRPr lang="de-DE" altLang="de-DE" sz="2400" dirty="0"/>
          </a:p>
          <a:p>
            <a:pPr eaLnBrk="1" hangingPunct="1">
              <a:lnSpc>
                <a:spcPts val="2875"/>
              </a:lnSpc>
              <a:buFontTx/>
              <a:buChar char="•"/>
            </a:pPr>
            <a:r>
              <a:rPr lang="de-DE" altLang="de-DE" sz="2400" dirty="0"/>
              <a:t> Bereitschaft zur Reflexion eigener </a:t>
            </a:r>
            <a:br>
              <a:rPr lang="de-DE" altLang="de-DE" sz="2400" dirty="0"/>
            </a:br>
            <a:r>
              <a:rPr lang="de-DE" altLang="de-DE" sz="2400" dirty="0"/>
              <a:t>     Verhaltensmuster</a:t>
            </a:r>
          </a:p>
          <a:p>
            <a:pPr eaLnBrk="1" hangingPunct="1">
              <a:lnSpc>
                <a:spcPts val="2875"/>
              </a:lnSpc>
            </a:pPr>
            <a:endParaRPr lang="de-DE" altLang="de-DE" sz="2400" dirty="0"/>
          </a:p>
          <a:p>
            <a:pPr eaLnBrk="1" hangingPunct="1">
              <a:lnSpc>
                <a:spcPts val="2875"/>
              </a:lnSpc>
              <a:buFontTx/>
              <a:buChar char="•"/>
            </a:pPr>
            <a:r>
              <a:rPr lang="de-DE" altLang="de-DE" sz="2400" dirty="0"/>
              <a:t> Gruppenfähigkeit</a:t>
            </a:r>
          </a:p>
          <a:p>
            <a:pPr eaLnBrk="1" hangingPunct="1">
              <a:lnSpc>
                <a:spcPts val="2875"/>
              </a:lnSpc>
              <a:buFontTx/>
              <a:buChar char="•"/>
            </a:pPr>
            <a:endParaRPr lang="de-DE" altLang="de-DE" sz="2400" dirty="0"/>
          </a:p>
          <a:p>
            <a:pPr eaLnBrk="1" hangingPunct="1">
              <a:lnSpc>
                <a:spcPts val="2875"/>
              </a:lnSpc>
              <a:buFontTx/>
              <a:buChar char="•"/>
            </a:pPr>
            <a:r>
              <a:rPr lang="de-DE" altLang="de-DE" sz="2400" dirty="0"/>
              <a:t> Aufnahmefähigkeit</a:t>
            </a:r>
          </a:p>
          <a:p>
            <a:pPr eaLnBrk="1" hangingPunct="1">
              <a:lnSpc>
                <a:spcPts val="2875"/>
              </a:lnSpc>
            </a:pPr>
            <a:endParaRPr lang="de-DE" altLang="de-DE" sz="2400" dirty="0"/>
          </a:p>
          <a:p>
            <a:pPr eaLnBrk="1" hangingPunct="1">
              <a:lnSpc>
                <a:spcPts val="2875"/>
              </a:lnSpc>
            </a:pPr>
            <a:r>
              <a:rPr lang="de-DE" altLang="de-DE" sz="2400" dirty="0"/>
              <a:t> </a:t>
            </a:r>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27655"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Text Box 2"/>
          <p:cNvSpPr txBox="1">
            <a:spLocks noChangeArrowheads="1"/>
          </p:cNvSpPr>
          <p:nvPr/>
        </p:nvSpPr>
        <p:spPr bwMode="auto">
          <a:xfrm>
            <a:off x="2268538" y="1196975"/>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275459" name="Rectangle 3"/>
          <p:cNvSpPr>
            <a:spLocks noGrp="1" noChangeArrowheads="1"/>
          </p:cNvSpPr>
          <p:nvPr>
            <p:ph type="title"/>
          </p:nvPr>
        </p:nvSpPr>
        <p:spPr>
          <a:xfrm>
            <a:off x="1692275" y="1512888"/>
            <a:ext cx="7127875" cy="1066800"/>
          </a:xfrm>
        </p:spPr>
        <p:txBody>
          <a:bodyPr/>
          <a:lstStyle/>
          <a:p>
            <a:pPr algn="l" eaLnBrk="1" hangingPunct="1">
              <a:defRPr/>
            </a:pPr>
            <a:r>
              <a:rPr lang="de-DE" sz="3200" b="1" dirty="0">
                <a:cs typeface="+mj-cs"/>
              </a:rPr>
              <a:t>Organisatorische Rahmenbedingungen</a:t>
            </a:r>
          </a:p>
        </p:txBody>
      </p:sp>
      <p:sp>
        <p:nvSpPr>
          <p:cNvPr id="275460" name="Rectangle 4"/>
          <p:cNvSpPr>
            <a:spLocks noGrp="1" noChangeArrowheads="1"/>
          </p:cNvSpPr>
          <p:nvPr>
            <p:ph type="body" sz="half" idx="2"/>
          </p:nvPr>
        </p:nvSpPr>
        <p:spPr>
          <a:xfrm>
            <a:off x="1692275" y="2781300"/>
            <a:ext cx="7210425" cy="4392613"/>
          </a:xfrm>
        </p:spPr>
        <p:txBody>
          <a:bodyPr/>
          <a:lstStyle/>
          <a:p>
            <a:pPr marL="233363" indent="-233363" eaLnBrk="1" hangingPunct="1">
              <a:lnSpc>
                <a:spcPts val="2475"/>
              </a:lnSpc>
              <a:spcBef>
                <a:spcPct val="0"/>
              </a:spcBef>
            </a:pPr>
            <a:r>
              <a:rPr lang="de-DE" altLang="de-DE" sz="2400"/>
              <a:t>10 Treffen (Dauer jeweils 90 Minuten)</a:t>
            </a:r>
          </a:p>
          <a:p>
            <a:pPr marL="233363" indent="-233363" eaLnBrk="1" hangingPunct="1">
              <a:lnSpc>
                <a:spcPts val="2475"/>
              </a:lnSpc>
              <a:spcBef>
                <a:spcPct val="0"/>
              </a:spcBef>
              <a:buFontTx/>
              <a:buNone/>
            </a:pPr>
            <a:endParaRPr lang="de-DE" altLang="de-DE" sz="2400"/>
          </a:p>
          <a:p>
            <a:pPr marL="233363" indent="-233363" eaLnBrk="1" hangingPunct="1">
              <a:lnSpc>
                <a:spcPts val="2475"/>
              </a:lnSpc>
              <a:spcBef>
                <a:spcPct val="0"/>
              </a:spcBef>
            </a:pPr>
            <a:r>
              <a:rPr lang="de-DE" altLang="de-DE" sz="2400"/>
              <a:t>Teilnehmerzahl 7-9 Personen, max. 12 Personen</a:t>
            </a:r>
          </a:p>
          <a:p>
            <a:pPr marL="233363" indent="-233363" eaLnBrk="1" hangingPunct="1">
              <a:lnSpc>
                <a:spcPts val="2475"/>
              </a:lnSpc>
              <a:spcBef>
                <a:spcPct val="0"/>
              </a:spcBef>
              <a:buFontTx/>
              <a:buNone/>
            </a:pPr>
            <a:endParaRPr lang="de-DE" altLang="de-DE" sz="2400"/>
          </a:p>
          <a:p>
            <a:pPr marL="233363" indent="-233363" eaLnBrk="1" hangingPunct="1">
              <a:lnSpc>
                <a:spcPts val="2475"/>
              </a:lnSpc>
              <a:spcBef>
                <a:spcPct val="0"/>
              </a:spcBef>
            </a:pPr>
            <a:r>
              <a:rPr lang="de-DE" altLang="de-DE" sz="2400"/>
              <a:t>Informationstreffen</a:t>
            </a:r>
          </a:p>
          <a:p>
            <a:pPr marL="233363" indent="-233363" eaLnBrk="1" hangingPunct="1">
              <a:lnSpc>
                <a:spcPts val="2475"/>
              </a:lnSpc>
              <a:spcBef>
                <a:spcPct val="0"/>
              </a:spcBef>
              <a:buFontTx/>
              <a:buNone/>
            </a:pPr>
            <a:endParaRPr lang="de-DE" altLang="de-DE" sz="2400"/>
          </a:p>
          <a:p>
            <a:pPr marL="233363" indent="-233363" eaLnBrk="1" hangingPunct="1">
              <a:lnSpc>
                <a:spcPts val="2475"/>
              </a:lnSpc>
              <a:spcBef>
                <a:spcPct val="0"/>
              </a:spcBef>
            </a:pPr>
            <a:r>
              <a:rPr lang="de-DE" altLang="de-DE" sz="2400"/>
              <a:t>zur Erfolgsüberprüfung erfolgt nach </a:t>
            </a:r>
            <a:br>
              <a:rPr lang="de-DE" altLang="de-DE" sz="2400"/>
            </a:br>
            <a:r>
              <a:rPr lang="de-DE" altLang="de-DE" sz="2400"/>
              <a:t>8 Wochen ein Nachtreffen </a:t>
            </a:r>
          </a:p>
          <a:p>
            <a:pPr marL="233363" indent="-233363" eaLnBrk="1" hangingPunct="1">
              <a:lnSpc>
                <a:spcPts val="2875"/>
              </a:lnSpc>
              <a:spcBef>
                <a:spcPct val="0"/>
              </a:spcBef>
              <a:buFontTx/>
              <a:buNone/>
            </a:pPr>
            <a:endParaRPr lang="de-DE" altLang="de-DE" sz="2400"/>
          </a:p>
          <a:p>
            <a:pPr marL="233363" indent="-233363" eaLnBrk="1" hangingPunct="1">
              <a:lnSpc>
                <a:spcPts val="2875"/>
              </a:lnSpc>
              <a:spcBef>
                <a:spcPct val="0"/>
              </a:spcBef>
            </a:pPr>
            <a:endParaRPr lang="de-DE" altLang="de-DE" sz="2400"/>
          </a:p>
        </p:txBody>
      </p:sp>
      <p:pic>
        <p:nvPicPr>
          <p:cNvPr id="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29701"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 Box 3"/>
          <p:cNvSpPr txBox="1">
            <a:spLocks noChangeArrowheads="1"/>
          </p:cNvSpPr>
          <p:nvPr/>
        </p:nvSpPr>
        <p:spPr bwMode="auto">
          <a:xfrm>
            <a:off x="2133600" y="1295400"/>
            <a:ext cx="561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spcBef>
                <a:spcPct val="50000"/>
              </a:spcBef>
              <a:defRPr/>
            </a:pPr>
            <a:endParaRPr lang="de-DE" sz="2400" b="1">
              <a:solidFill>
                <a:schemeClr val="bg1"/>
              </a:solidFill>
              <a:latin typeface="Arial" charset="0"/>
              <a:ea typeface="ＭＳ Ｐゴシック" charset="0"/>
            </a:endParaRPr>
          </a:p>
        </p:txBody>
      </p:sp>
      <p:sp>
        <p:nvSpPr>
          <p:cNvPr id="72708" name="Rectangle 4"/>
          <p:cNvSpPr>
            <a:spLocks noGrp="1" noChangeArrowheads="1"/>
          </p:cNvSpPr>
          <p:nvPr>
            <p:ph type="title"/>
          </p:nvPr>
        </p:nvSpPr>
        <p:spPr>
          <a:xfrm>
            <a:off x="1692275" y="1268413"/>
            <a:ext cx="7067550" cy="1066800"/>
          </a:xfrm>
        </p:spPr>
        <p:txBody>
          <a:bodyPr/>
          <a:lstStyle/>
          <a:p>
            <a:pPr algn="l" eaLnBrk="1" hangingPunct="1"/>
            <a:r>
              <a:rPr lang="de-DE" altLang="de-DE" sz="3600" b="1"/>
              <a:t>Ziel der Maßnahme</a:t>
            </a:r>
            <a:endParaRPr lang="de-DE" altLang="de-DE" b="1"/>
          </a:p>
        </p:txBody>
      </p:sp>
      <p:sp>
        <p:nvSpPr>
          <p:cNvPr id="72709" name="Rectangle 5"/>
          <p:cNvSpPr>
            <a:spLocks noGrp="1" noChangeArrowheads="1"/>
          </p:cNvSpPr>
          <p:nvPr>
            <p:ph type="body" sz="half" idx="2"/>
          </p:nvPr>
        </p:nvSpPr>
        <p:spPr>
          <a:xfrm>
            <a:off x="1619250" y="1989138"/>
            <a:ext cx="7067550" cy="4176712"/>
          </a:xfrm>
        </p:spPr>
        <p:txBody>
          <a:bodyPr/>
          <a:lstStyle/>
          <a:p>
            <a:pPr eaLnBrk="1" hangingPunct="1">
              <a:buFontTx/>
              <a:buNone/>
              <a:defRPr/>
            </a:pPr>
            <a:r>
              <a:rPr lang="de-DE" sz="2000">
                <a:cs typeface="+mn-cs"/>
              </a:rPr>
              <a:t>	</a:t>
            </a:r>
          </a:p>
        </p:txBody>
      </p:sp>
      <p:sp>
        <p:nvSpPr>
          <p:cNvPr id="72710" name="Rectangle 6"/>
          <p:cNvSpPr>
            <a:spLocks noChangeArrowheads="1"/>
          </p:cNvSpPr>
          <p:nvPr/>
        </p:nvSpPr>
        <p:spPr bwMode="auto">
          <a:xfrm>
            <a:off x="2076450" y="1905000"/>
            <a:ext cx="706755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spcBef>
                <a:spcPct val="20000"/>
              </a:spcBef>
              <a:defRPr/>
            </a:pPr>
            <a:endParaRPr lang="de-DE">
              <a:latin typeface="Arial" charset="0"/>
              <a:ea typeface="ＭＳ Ｐゴシック" charset="0"/>
            </a:endParaRPr>
          </a:p>
        </p:txBody>
      </p:sp>
      <p:sp>
        <p:nvSpPr>
          <p:cNvPr id="72712" name="Text Box 8"/>
          <p:cNvSpPr txBox="1">
            <a:spLocks noChangeArrowheads="1"/>
          </p:cNvSpPr>
          <p:nvPr/>
        </p:nvSpPr>
        <p:spPr bwMode="auto">
          <a:xfrm>
            <a:off x="1585913" y="2454275"/>
            <a:ext cx="6873875" cy="455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250825" indent="-168275"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lnSpc>
                <a:spcPts val="2200"/>
              </a:lnSpc>
              <a:spcAft>
                <a:spcPts val="1200"/>
              </a:spcAft>
              <a:buFontTx/>
              <a:buChar char="•"/>
            </a:pPr>
            <a:r>
              <a:rPr lang="de-DE" altLang="de-DE" sz="2400" dirty="0"/>
              <a:t>Förderung der Selbstwahrnehmung und  -reflexion</a:t>
            </a:r>
          </a:p>
          <a:p>
            <a:pPr eaLnBrk="1" hangingPunct="1">
              <a:lnSpc>
                <a:spcPts val="2200"/>
              </a:lnSpc>
              <a:spcAft>
                <a:spcPts val="1200"/>
              </a:spcAft>
            </a:pPr>
            <a:endParaRPr lang="de-DE" altLang="de-DE" sz="2400" dirty="0">
              <a:solidFill>
                <a:srgbClr val="000000"/>
              </a:solidFill>
              <a:latin typeface="Symbol" pitchFamily="18" charset="2"/>
              <a:sym typeface="Symbol" pitchFamily="18" charset="2"/>
            </a:endParaRPr>
          </a:p>
          <a:p>
            <a:pPr eaLnBrk="1" hangingPunct="1">
              <a:lnSpc>
                <a:spcPts val="2200"/>
              </a:lnSpc>
              <a:spcAft>
                <a:spcPts val="1200"/>
              </a:spcAft>
              <a:buFontTx/>
              <a:buChar char="•"/>
            </a:pPr>
            <a:r>
              <a:rPr lang="de-DE" altLang="de-DE" sz="2400" dirty="0">
                <a:solidFill>
                  <a:srgbClr val="000000"/>
                </a:solidFill>
              </a:rPr>
              <a:t>Entwicklung </a:t>
            </a:r>
            <a:r>
              <a:rPr lang="de-DE" altLang="de-DE" sz="2400" dirty="0" err="1">
                <a:solidFill>
                  <a:srgbClr val="000000"/>
                </a:solidFill>
              </a:rPr>
              <a:t>von</a:t>
            </a:r>
            <a:r>
              <a:rPr lang="de-DE" altLang="de-DE" sz="2400" dirty="0" err="1">
                <a:solidFill>
                  <a:srgbClr val="000000"/>
                </a:solidFill>
                <a:latin typeface="Symbol" pitchFamily="18" charset="2"/>
                <a:sym typeface="Symbol" pitchFamily="18" charset="2"/>
              </a:rPr>
              <a:t></a:t>
            </a:r>
            <a:r>
              <a:rPr lang="de-DE" altLang="de-DE" sz="2400" dirty="0" err="1">
                <a:solidFill>
                  <a:srgbClr val="000000"/>
                </a:solidFill>
              </a:rPr>
              <a:t>gesundheitsgerechten</a:t>
            </a:r>
            <a:r>
              <a:rPr lang="de-DE" altLang="de-DE" sz="2400" dirty="0">
                <a:solidFill>
                  <a:srgbClr val="000000"/>
                </a:solidFill>
              </a:rPr>
              <a:t> Problemlösungsstrategien und alternativen Verhaltensweisen</a:t>
            </a:r>
          </a:p>
          <a:p>
            <a:pPr eaLnBrk="1" hangingPunct="1">
              <a:lnSpc>
                <a:spcPts val="2200"/>
              </a:lnSpc>
              <a:spcAft>
                <a:spcPts val="1200"/>
              </a:spcAft>
            </a:pPr>
            <a:endParaRPr lang="de-DE" altLang="de-DE" sz="2400" dirty="0"/>
          </a:p>
          <a:p>
            <a:pPr eaLnBrk="1" hangingPunct="1">
              <a:lnSpc>
                <a:spcPts val="2200"/>
              </a:lnSpc>
              <a:spcAft>
                <a:spcPts val="1200"/>
              </a:spcAft>
              <a:buFontTx/>
              <a:buChar char="•"/>
            </a:pPr>
            <a:r>
              <a:rPr lang="de-DE" altLang="de-DE" sz="2400" dirty="0"/>
              <a:t>Erlernen von Selbstmanagementstrategien</a:t>
            </a:r>
          </a:p>
          <a:p>
            <a:pPr eaLnBrk="1" hangingPunct="1">
              <a:lnSpc>
                <a:spcPts val="2200"/>
              </a:lnSpc>
              <a:spcAft>
                <a:spcPts val="1200"/>
              </a:spcAft>
              <a:buFontTx/>
              <a:buChar char="•"/>
            </a:pPr>
            <a:endParaRPr lang="de-DE" altLang="de-DE" sz="2400" dirty="0"/>
          </a:p>
          <a:p>
            <a:pPr eaLnBrk="1" hangingPunct="1">
              <a:lnSpc>
                <a:spcPts val="2200"/>
              </a:lnSpc>
              <a:spcAft>
                <a:spcPts val="1200"/>
              </a:spcAft>
              <a:buFontTx/>
              <a:buChar char="•"/>
            </a:pPr>
            <a:r>
              <a:rPr lang="de-DE" altLang="de-DE" sz="2400" b="1" dirty="0"/>
              <a:t>Angebot von Nachbetreuung und in weiterführende Hilfen </a:t>
            </a:r>
            <a:r>
              <a:rPr lang="de-DE" altLang="de-DE" sz="2400" dirty="0"/>
              <a:t>z.B. Selbsthilfe</a:t>
            </a:r>
          </a:p>
          <a:p>
            <a:pPr eaLnBrk="1" hangingPunct="1">
              <a:lnSpc>
                <a:spcPts val="2200"/>
              </a:lnSpc>
              <a:spcAft>
                <a:spcPts val="1200"/>
              </a:spcAft>
            </a:pPr>
            <a:endParaRPr lang="de-DE" altLang="de-DE" dirty="0"/>
          </a:p>
        </p:txBody>
      </p:sp>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1751" name="Picture 6" descr="U:\6 GB Suchtprävention und Rehabilitation\6.5 Spezifische Projekte und Maßnahmen\6.5.16 SKOLL\6.5.16.1  Konzept und Arbeitsmaterialien\6.5.16.1.3 Arbeitsmaterialien\SKOLL-Logo\SKOLL-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27000"/>
            <a:ext cx="22193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C:\Users\MExner\AppData\Local\Temp\Rar$DRa0.657\CD-Oeffentlichkeitsarbeit\SKOLL-SPEZIAL-Logo\SKOLL-SPEZIAL-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127000"/>
            <a:ext cx="22320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1148</Words>
  <Application>Microsoft Macintosh PowerPoint</Application>
  <PresentationFormat>Bildschirmpräsentation (4:3)</PresentationFormat>
  <Paragraphs>250</Paragraphs>
  <Slides>33</Slides>
  <Notes>32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33</vt:i4>
      </vt:variant>
    </vt:vector>
  </HeadingPairs>
  <TitlesOfParts>
    <vt:vector size="41" baseType="lpstr">
      <vt:lpstr>MS Mincho</vt:lpstr>
      <vt:lpstr>ＭＳ Ｐゴシック</vt:lpstr>
      <vt:lpstr>ヒラギノ角ゴ Pro W3</vt:lpstr>
      <vt:lpstr>Arial</vt:lpstr>
      <vt:lpstr>Lucida Sans Unicode</vt:lpstr>
      <vt:lpstr>Symbol</vt:lpstr>
      <vt:lpstr>Times New Roman</vt:lpstr>
      <vt:lpstr>Standarddesign</vt:lpstr>
      <vt:lpstr>PowerPoint-Präsentation</vt:lpstr>
      <vt:lpstr>PowerPoint-Präsentation</vt:lpstr>
      <vt:lpstr>PowerPoint-Präsentation</vt:lpstr>
      <vt:lpstr>Zielgruppe</vt:lpstr>
      <vt:lpstr>Zielgruppen</vt:lpstr>
      <vt:lpstr>Der innovative Ansatz von SKOLL und SKOLL-SPEZIAL </vt:lpstr>
      <vt:lpstr>Teilnahmebedingungen</vt:lpstr>
      <vt:lpstr>Organisatorische Rahmenbedingungen</vt:lpstr>
      <vt:lpstr>Ziel der Maßnahme</vt:lpstr>
      <vt:lpstr>Ziel der Maßnahme</vt:lpstr>
      <vt:lpstr>Inhalt</vt:lpstr>
      <vt:lpstr>Inhalt</vt:lpstr>
      <vt:lpstr>Methodik</vt:lpstr>
      <vt:lpstr>Methodik</vt:lpstr>
      <vt:lpstr>PowerPoint-Präsentation</vt:lpstr>
      <vt:lpstr>PowerPoint-Präsentation</vt:lpstr>
      <vt:lpstr>Lebensweltorientiert</vt:lpstr>
      <vt:lpstr>Lebensweltorientiert</vt:lpstr>
      <vt:lpstr>Lebensweltorientiert</vt:lpstr>
      <vt:lpstr>Setting-Ansätze - mehr als nur externe Unterstützung durch Krankenkassen</vt:lpstr>
      <vt:lpstr>Anbieterqualifikation</vt:lpstr>
      <vt:lpstr>Ergebnisse finden sich auch auf der homepage</vt:lpstr>
      <vt:lpstr>Grundlage der folgenden Ergebnisse</vt:lpstr>
      <vt:lpstr>Erreichte Ziele bei den Teilnehmenden</vt:lpstr>
      <vt:lpstr>Erreichte Ziele für die Einrichtung</vt:lpstr>
      <vt:lpstr>Wichtigste Kooperationspartner</vt:lpstr>
      <vt:lpstr>Erfolgsfaktoren</vt:lpstr>
      <vt:lpstr>PowerPoint-Präsentation</vt:lpstr>
      <vt:lpstr>Grundregeln für SKOLL-Schulungen und SKOLL-Trainings: </vt:lpstr>
      <vt:lpstr>Grundregeln für SKOLL-Schulungen und SKOLL-Trainings: </vt:lpstr>
      <vt:lpstr>PowerPoint-Präsentation</vt:lpstr>
      <vt:lpstr>Angebote von SKOLL</vt:lpstr>
      <vt:lpstr>PowerPoint-Präsentation</vt:lpstr>
    </vt:vector>
  </TitlesOfParts>
  <Company>DiCV Osnabrück</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DiCV</dc:creator>
  <cp:lastModifiedBy>Matthias Stockkamp</cp:lastModifiedBy>
  <cp:revision>153</cp:revision>
  <dcterms:created xsi:type="dcterms:W3CDTF">2006-09-06T07:44:35Z</dcterms:created>
  <dcterms:modified xsi:type="dcterms:W3CDTF">2020-08-05T14:52:35Z</dcterms:modified>
</cp:coreProperties>
</file>